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image/vnd.ms-photo" Extension="wdp"/>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2" r:id="rId6"/>
    <p:sldId id="261" r:id="rId7"/>
  </p:sldIdLst>
  <p:sldSz cx="9906000" cy="6858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C9CF"/>
    <a:srgbClr val="0059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93" autoAdjust="0"/>
    <p:restoredTop sz="93377" autoAdjust="0"/>
  </p:normalViewPr>
  <p:slideViewPr>
    <p:cSldViewPr snapToGrid="0">
      <p:cViewPr varScale="1">
        <p:scale>
          <a:sx n="89" d="100"/>
          <a:sy n="89" d="100"/>
        </p:scale>
        <p:origin x="100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EC1B981-6C8B-4A87-814C-51EC8C69A11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325487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C1B981-6C8B-4A87-814C-51EC8C69A11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759491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C1B981-6C8B-4A87-814C-51EC8C69A11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13900387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C1B981-6C8B-4A87-814C-51EC8C69A11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1813951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C1B981-6C8B-4A87-814C-51EC8C69A112}"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3287549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C1B981-6C8B-4A87-814C-51EC8C69A112}"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2850744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C1B981-6C8B-4A87-814C-51EC8C69A112}"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317775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C1B981-6C8B-4A87-814C-51EC8C69A112}"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755834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C1B981-6C8B-4A87-814C-51EC8C69A112}"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89961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C1B981-6C8B-4A87-814C-51EC8C69A112}"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2558171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C1B981-6C8B-4A87-814C-51EC8C69A112}"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1794ED4-7BC5-44BA-BD4E-5148A76BF2B9}" type="slidenum">
              <a:rPr lang="en-GB" smtClean="0"/>
              <a:t>‹#›</a:t>
            </a:fld>
            <a:endParaRPr lang="en-GB"/>
          </a:p>
        </p:txBody>
      </p:sp>
    </p:spTree>
    <p:extLst>
      <p:ext uri="{BB962C8B-B14F-4D97-AF65-F5344CB8AC3E}">
        <p14:creationId xmlns:p14="http://schemas.microsoft.com/office/powerpoint/2010/main" val="2796834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1B981-6C8B-4A87-814C-51EC8C69A112}" type="datetimeFigureOut">
              <a:rPr lang="en-GB" smtClean="0"/>
              <a:t>28/07/2026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94ED4-7BC5-44BA-BD4E-5148A76BF2B9}" type="slidenum">
              <a:rPr lang="en-GB" smtClean="0"/>
              <a:t>‹#›</a:t>
            </a:fld>
            <a:endParaRPr lang="en-GB"/>
          </a:p>
        </p:txBody>
      </p:sp>
    </p:spTree>
    <p:extLst>
      <p:ext uri="{BB962C8B-B14F-4D97-AF65-F5344CB8AC3E}">
        <p14:creationId xmlns:p14="http://schemas.microsoft.com/office/powerpoint/2010/main" val="24489940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mailto:sales@monarch-legal.co.uk" TargetMode="External"/><Relationship Id="rId7" Type="http://schemas.openxmlformats.org/officeDocument/2006/relationships/image" Target="../media/image19.jpeg"/><Relationship Id="rId2" Type="http://schemas.openxmlformats.org/officeDocument/2006/relationships/image" Target="../media/image16.sv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hyperlink" Target="http://monarch-legal.co.uk/" TargetMode="Externa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A0B6DA-BA74-811E-AE96-5C6EFB252533}"/>
              </a:ext>
            </a:extLst>
          </p:cNvPr>
          <p:cNvPicPr>
            <a:picLocks noChangeAspect="1"/>
          </p:cNvPicPr>
          <p:nvPr/>
        </p:nvPicPr>
        <p:blipFill>
          <a:blip r:embed="rId2"/>
          <a:stretch>
            <a:fillRect/>
          </a:stretch>
        </p:blipFill>
        <p:spPr>
          <a:xfrm>
            <a:off x="-21772" y="10226"/>
            <a:ext cx="9920516" cy="6837549"/>
          </a:xfrm>
          <a:prstGeom prst="rect">
            <a:avLst/>
          </a:prstGeom>
        </p:spPr>
      </p:pic>
      <p:sp>
        <p:nvSpPr>
          <p:cNvPr id="9" name="Rectangle 8">
            <a:extLst>
              <a:ext uri="{FF2B5EF4-FFF2-40B4-BE49-F238E27FC236}">
                <a16:creationId xmlns:a16="http://schemas.microsoft.com/office/drawing/2014/main" id="{9E8CD31D-D48B-FE4B-696E-CB66777703BE}"/>
              </a:ext>
            </a:extLst>
          </p:cNvPr>
          <p:cNvSpPr/>
          <p:nvPr/>
        </p:nvSpPr>
        <p:spPr>
          <a:xfrm rot="16200000">
            <a:off x="4420438" y="1372437"/>
            <a:ext cx="1065125" cy="9906001"/>
          </a:xfrm>
          <a:prstGeom prst="rect">
            <a:avLst/>
          </a:pr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F22392A-7A0E-FE99-6895-F1BC0BF66565}"/>
              </a:ext>
            </a:extLst>
          </p:cNvPr>
          <p:cNvSpPr txBox="1"/>
          <p:nvPr/>
        </p:nvSpPr>
        <p:spPr>
          <a:xfrm>
            <a:off x="69448" y="5909936"/>
            <a:ext cx="9767104" cy="830997"/>
          </a:xfrm>
          <a:prstGeom prst="rect">
            <a:avLst/>
          </a:prstGeom>
          <a:noFill/>
        </p:spPr>
        <p:txBody>
          <a:bodyPr wrap="square" lIns="91440" tIns="45720" rIns="91440" bIns="45720" rtlCol="0" anchor="t">
            <a:spAutoFit/>
          </a:bodyPr>
          <a:lstStyle/>
          <a:p>
            <a:r>
              <a:rPr lang="en-GB" sz="2400" b="1">
                <a:solidFill>
                  <a:schemeClr val="bg1"/>
                </a:solidFill>
                <a:ea typeface="Calibri"/>
                <a:cs typeface="Calibri"/>
              </a:rPr>
              <a:t>36 King Street, Stanley, Perth, PH1 4NA</a:t>
            </a:r>
            <a:endParaRPr lang="en-GB" sz="2400" b="1" dirty="0">
              <a:solidFill>
                <a:schemeClr val="bg1"/>
              </a:solidFill>
              <a:ea typeface="Calibri"/>
              <a:cs typeface="Calibri"/>
            </a:endParaRPr>
          </a:p>
          <a:p>
            <a:r>
              <a:rPr lang="en-GB" sz="2400">
                <a:solidFill>
                  <a:schemeClr val="bg1"/>
                </a:solidFill>
                <a:latin typeface="Bahnschrift SemiCondensed"/>
              </a:rPr>
              <a:t>Offers offer £125,000</a:t>
            </a:r>
          </a:p>
        </p:txBody>
      </p:sp>
      <p:sp>
        <p:nvSpPr>
          <p:cNvPr id="21" name="Rectangle 20">
            <a:extLst>
              <a:ext uri="{FF2B5EF4-FFF2-40B4-BE49-F238E27FC236}">
                <a16:creationId xmlns:a16="http://schemas.microsoft.com/office/drawing/2014/main" id="{C819336D-B3A8-D717-B05D-E70735855D09}"/>
              </a:ext>
            </a:extLst>
          </p:cNvPr>
          <p:cNvSpPr/>
          <p:nvPr/>
        </p:nvSpPr>
        <p:spPr>
          <a:xfrm>
            <a:off x="5799909" y="5792872"/>
            <a:ext cx="4106092" cy="1065127"/>
          </a:xfrm>
          <a:prstGeom prst="rect">
            <a:avLst/>
          </a:prstGeom>
          <a:gradFill flip="none" rotWithShape="1">
            <a:gsLst>
              <a:gs pos="0">
                <a:schemeClr val="accent1">
                  <a:lumMod val="5000"/>
                  <a:lumOff val="95000"/>
                  <a:alpha val="0"/>
                </a:schemeClr>
              </a:gs>
              <a:gs pos="36000">
                <a:schemeClr val="bg1">
                  <a:alpha val="98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Text, logo&#10;&#10;Description automatically generated">
            <a:extLst>
              <a:ext uri="{FF2B5EF4-FFF2-40B4-BE49-F238E27FC236}">
                <a16:creationId xmlns:a16="http://schemas.microsoft.com/office/drawing/2014/main" id="{9E7A7B09-3024-838F-0617-3C1609249A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2486" y="6001771"/>
            <a:ext cx="2379785" cy="678107"/>
          </a:xfrm>
          <a:prstGeom prst="rect">
            <a:avLst/>
          </a:prstGeom>
        </p:spPr>
      </p:pic>
    </p:spTree>
    <p:extLst>
      <p:ext uri="{BB962C8B-B14F-4D97-AF65-F5344CB8AC3E}">
        <p14:creationId xmlns:p14="http://schemas.microsoft.com/office/powerpoint/2010/main" val="1428193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72ACF1-1C73-F0BA-5F84-482F8ED8CA13}"/>
              </a:ext>
            </a:extLst>
          </p:cNvPr>
          <p:cNvSpPr/>
          <p:nvPr/>
        </p:nvSpPr>
        <p:spPr>
          <a:xfrm>
            <a:off x="5144494" y="150256"/>
            <a:ext cx="4650378" cy="6535325"/>
          </a:xfrm>
          <a:prstGeom prst="rect">
            <a:avLst/>
          </a:prstGeom>
          <a:solidFill>
            <a:srgbClr val="BFC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26FA1268-7AF3-7078-4E8D-791EC451E699}"/>
              </a:ext>
            </a:extLst>
          </p:cNvPr>
          <p:cNvSpPr txBox="1"/>
          <p:nvPr/>
        </p:nvSpPr>
        <p:spPr>
          <a:xfrm>
            <a:off x="5303426" y="2347906"/>
            <a:ext cx="4332514" cy="2246769"/>
          </a:xfrm>
          <a:prstGeom prst="rect">
            <a:avLst/>
          </a:prstGeom>
          <a:noFill/>
        </p:spPr>
        <p:txBody>
          <a:bodyPr wrap="square" lIns="91440" tIns="45720" rIns="91440" bIns="45720" rtlCol="0" anchor="t">
            <a:spAutoFit/>
          </a:bodyPr>
          <a:lstStyle/>
          <a:p>
            <a:pPr algn="ctr"/>
            <a:r>
              <a:rPr lang="en-GB" sz="1400">
                <a:solidFill>
                  <a:schemeClr val="bg1"/>
                </a:solidFill>
                <a:ea typeface="+mn-lt"/>
                <a:cs typeface="+mn-lt"/>
              </a:rPr>
              <a:t>Beautifully maintained throughout, the property enjoys a bright yet cosy atmosphere, with generous proportions and an abundance of natural light creating a warm and inviting place to call home. The spacious living room provides the perfect setting for relaxing or entertaining, while the well-appointed kitchen offers ample storage and workspace, making it ideal for everyday family life.</a:t>
            </a:r>
            <a:endParaRPr lang="en-US"/>
          </a:p>
          <a:p>
            <a:pPr algn="ctr"/>
            <a:endParaRPr lang="en-GB" sz="1400" dirty="0">
              <a:solidFill>
                <a:schemeClr val="bg1"/>
              </a:solidFill>
              <a:ea typeface="Calibri"/>
              <a:cs typeface="Calibri"/>
            </a:endParaRPr>
          </a:p>
          <a:p>
            <a:pPr algn="ctr"/>
            <a:endParaRPr lang="en-GB" sz="1400" dirty="0">
              <a:solidFill>
                <a:schemeClr val="bg1"/>
              </a:solidFill>
              <a:ea typeface="Calibri"/>
              <a:cs typeface="Calibri"/>
            </a:endParaRPr>
          </a:p>
          <a:p>
            <a:pPr algn="ctr"/>
            <a:endParaRPr lang="en-GB" sz="1400" dirty="0">
              <a:solidFill>
                <a:schemeClr val="bg1"/>
              </a:solidFill>
              <a:ea typeface="Calibri"/>
              <a:cs typeface="Calibri"/>
            </a:endParaRPr>
          </a:p>
        </p:txBody>
      </p:sp>
      <p:sp>
        <p:nvSpPr>
          <p:cNvPr id="17" name="Rectangle 16">
            <a:extLst>
              <a:ext uri="{FF2B5EF4-FFF2-40B4-BE49-F238E27FC236}">
                <a16:creationId xmlns:a16="http://schemas.microsoft.com/office/drawing/2014/main" id="{6B07D6AB-4162-BC9A-5836-1511B59003A9}"/>
              </a:ext>
            </a:extLst>
          </p:cNvPr>
          <p:cNvSpPr/>
          <p:nvPr/>
        </p:nvSpPr>
        <p:spPr>
          <a:xfrm rot="5400000">
            <a:off x="2432666" y="933989"/>
            <a:ext cx="102528" cy="4967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descr="A picture containing text, clipart&#10;&#10;Description automatically generated">
            <a:extLst>
              <a:ext uri="{FF2B5EF4-FFF2-40B4-BE49-F238E27FC236}">
                <a16:creationId xmlns:a16="http://schemas.microsoft.com/office/drawing/2014/main" id="{5449EF68-5C01-D367-19C3-50958DFE3A04}"/>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456783" y="6064899"/>
            <a:ext cx="1884024" cy="491804"/>
          </a:xfrm>
          <a:prstGeom prst="rect">
            <a:avLst/>
          </a:prstGeom>
        </p:spPr>
      </p:pic>
      <p:pic>
        <p:nvPicPr>
          <p:cNvPr id="5" name="Picture 4">
            <a:extLst>
              <a:ext uri="{FF2B5EF4-FFF2-40B4-BE49-F238E27FC236}">
                <a16:creationId xmlns:a16="http://schemas.microsoft.com/office/drawing/2014/main" id="{3AAACBD2-CA50-24A4-052B-63E97FD73C97}"/>
              </a:ext>
            </a:extLst>
          </p:cNvPr>
          <p:cNvPicPr>
            <a:picLocks noChangeAspect="1"/>
          </p:cNvPicPr>
          <p:nvPr/>
        </p:nvPicPr>
        <p:blipFill>
          <a:blip r:embed="rId4"/>
          <a:stretch>
            <a:fillRect/>
          </a:stretch>
        </p:blipFill>
        <p:spPr>
          <a:xfrm>
            <a:off x="0" y="3370283"/>
            <a:ext cx="5058228" cy="3317836"/>
          </a:xfrm>
          <a:prstGeom prst="rect">
            <a:avLst/>
          </a:prstGeom>
        </p:spPr>
      </p:pic>
      <p:pic>
        <p:nvPicPr>
          <p:cNvPr id="6" name="Picture 5">
            <a:extLst>
              <a:ext uri="{FF2B5EF4-FFF2-40B4-BE49-F238E27FC236}">
                <a16:creationId xmlns:a16="http://schemas.microsoft.com/office/drawing/2014/main" id="{6B1FC9D5-F5A0-0424-9803-2AD577D43EA8}"/>
              </a:ext>
            </a:extLst>
          </p:cNvPr>
          <p:cNvPicPr>
            <a:picLocks noChangeAspect="1"/>
          </p:cNvPicPr>
          <p:nvPr/>
        </p:nvPicPr>
        <p:blipFill>
          <a:blip r:embed="rId5"/>
          <a:stretch>
            <a:fillRect/>
          </a:stretch>
        </p:blipFill>
        <p:spPr>
          <a:xfrm>
            <a:off x="0" y="24740"/>
            <a:ext cx="5058229" cy="3317836"/>
          </a:xfrm>
          <a:prstGeom prst="rect">
            <a:avLst/>
          </a:prstGeom>
        </p:spPr>
      </p:pic>
    </p:spTree>
    <p:extLst>
      <p:ext uri="{BB962C8B-B14F-4D97-AF65-F5344CB8AC3E}">
        <p14:creationId xmlns:p14="http://schemas.microsoft.com/office/powerpoint/2010/main" val="552784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599C"/>
        </a:solidFill>
        <a:effectLst/>
      </p:bgPr>
    </p:bg>
    <p:spTree>
      <p:nvGrpSpPr>
        <p:cNvPr id="1" name=""/>
        <p:cNvGrpSpPr/>
        <p:nvPr/>
      </p:nvGrpSpPr>
      <p:grpSpPr>
        <a:xfrm>
          <a:off x="0" y="0"/>
          <a:ext cx="0" cy="0"/>
          <a:chOff x="0" y="0"/>
          <a:chExt cx="0" cy="0"/>
        </a:xfrm>
      </p:grpSpPr>
      <p:pic>
        <p:nvPicPr>
          <p:cNvPr id="2" name="Picture 1" descr="Text, logo&#10;&#10;Description automatically generated">
            <a:extLst>
              <a:ext uri="{FF2B5EF4-FFF2-40B4-BE49-F238E27FC236}">
                <a16:creationId xmlns:a16="http://schemas.microsoft.com/office/drawing/2014/main" id="{3BD71F08-DFE7-A60E-DD5F-255FD4CB4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2486" y="6001771"/>
            <a:ext cx="2379785" cy="678107"/>
          </a:xfrm>
          <a:prstGeom prst="rect">
            <a:avLst/>
          </a:prstGeom>
        </p:spPr>
      </p:pic>
      <p:sp>
        <p:nvSpPr>
          <p:cNvPr id="16" name="Rectangle 15">
            <a:extLst>
              <a:ext uri="{FF2B5EF4-FFF2-40B4-BE49-F238E27FC236}">
                <a16:creationId xmlns:a16="http://schemas.microsoft.com/office/drawing/2014/main" id="{FE7D772B-1EB7-9320-FC0C-3B06D6FC8956}"/>
              </a:ext>
            </a:extLst>
          </p:cNvPr>
          <p:cNvSpPr/>
          <p:nvPr/>
        </p:nvSpPr>
        <p:spPr>
          <a:xfrm>
            <a:off x="4894216" y="0"/>
            <a:ext cx="1021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0FE3357-5849-B1E2-3071-36E61CA50036}"/>
              </a:ext>
            </a:extLst>
          </p:cNvPr>
          <p:cNvSpPr/>
          <p:nvPr/>
        </p:nvSpPr>
        <p:spPr>
          <a:xfrm rot="5400000">
            <a:off x="4908345" y="-1528473"/>
            <a:ext cx="89309"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E15930D9-DAEC-8CF0-840B-09FE76922A18}"/>
              </a:ext>
            </a:extLst>
          </p:cNvPr>
          <p:cNvPicPr>
            <a:picLocks noChangeAspect="1"/>
          </p:cNvPicPr>
          <p:nvPr/>
        </p:nvPicPr>
        <p:blipFill>
          <a:blip r:embed="rId3"/>
          <a:stretch>
            <a:fillRect/>
          </a:stretch>
        </p:blipFill>
        <p:spPr>
          <a:xfrm>
            <a:off x="4956628" y="2968"/>
            <a:ext cx="4949371" cy="3375894"/>
          </a:xfrm>
          <a:prstGeom prst="rect">
            <a:avLst/>
          </a:prstGeom>
        </p:spPr>
      </p:pic>
      <p:pic>
        <p:nvPicPr>
          <p:cNvPr id="4" name="Picture 3">
            <a:extLst>
              <a:ext uri="{FF2B5EF4-FFF2-40B4-BE49-F238E27FC236}">
                <a16:creationId xmlns:a16="http://schemas.microsoft.com/office/drawing/2014/main" id="{53EB7F30-2238-C4B3-495F-7052761A88B8}"/>
              </a:ext>
            </a:extLst>
          </p:cNvPr>
          <p:cNvPicPr>
            <a:picLocks noChangeAspect="1"/>
          </p:cNvPicPr>
          <p:nvPr/>
        </p:nvPicPr>
        <p:blipFill>
          <a:blip r:embed="rId4"/>
          <a:stretch>
            <a:fillRect/>
          </a:stretch>
        </p:blipFill>
        <p:spPr>
          <a:xfrm>
            <a:off x="0" y="2968"/>
            <a:ext cx="4942115" cy="3368636"/>
          </a:xfrm>
          <a:prstGeom prst="rect">
            <a:avLst/>
          </a:prstGeom>
        </p:spPr>
      </p:pic>
      <p:pic>
        <p:nvPicPr>
          <p:cNvPr id="5" name="Picture 4">
            <a:extLst>
              <a:ext uri="{FF2B5EF4-FFF2-40B4-BE49-F238E27FC236}">
                <a16:creationId xmlns:a16="http://schemas.microsoft.com/office/drawing/2014/main" id="{9B815A0C-9475-04D4-8448-C4FA4285CD39}"/>
              </a:ext>
            </a:extLst>
          </p:cNvPr>
          <p:cNvPicPr>
            <a:picLocks noChangeAspect="1"/>
          </p:cNvPicPr>
          <p:nvPr/>
        </p:nvPicPr>
        <p:blipFill>
          <a:blip r:embed="rId5"/>
          <a:stretch>
            <a:fillRect/>
          </a:stretch>
        </p:blipFill>
        <p:spPr>
          <a:xfrm>
            <a:off x="0" y="3435597"/>
            <a:ext cx="4920344" cy="3412178"/>
          </a:xfrm>
          <a:prstGeom prst="rect">
            <a:avLst/>
          </a:prstGeom>
        </p:spPr>
      </p:pic>
      <p:pic>
        <p:nvPicPr>
          <p:cNvPr id="6" name="Picture 5">
            <a:extLst>
              <a:ext uri="{FF2B5EF4-FFF2-40B4-BE49-F238E27FC236}">
                <a16:creationId xmlns:a16="http://schemas.microsoft.com/office/drawing/2014/main" id="{C1163A39-D36D-1AE7-4411-49E00E0807AF}"/>
              </a:ext>
            </a:extLst>
          </p:cNvPr>
          <p:cNvPicPr>
            <a:picLocks noChangeAspect="1"/>
          </p:cNvPicPr>
          <p:nvPr/>
        </p:nvPicPr>
        <p:blipFill>
          <a:blip r:embed="rId6"/>
          <a:stretch>
            <a:fillRect/>
          </a:stretch>
        </p:blipFill>
        <p:spPr>
          <a:xfrm>
            <a:off x="4992914" y="3471882"/>
            <a:ext cx="4913086" cy="3368636"/>
          </a:xfrm>
          <a:prstGeom prst="rect">
            <a:avLst/>
          </a:prstGeom>
        </p:spPr>
      </p:pic>
    </p:spTree>
    <p:extLst>
      <p:ext uri="{BB962C8B-B14F-4D97-AF65-F5344CB8AC3E}">
        <p14:creationId xmlns:p14="http://schemas.microsoft.com/office/powerpoint/2010/main" val="53423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72ACF1-1C73-F0BA-5F84-482F8ED8CA13}"/>
              </a:ext>
            </a:extLst>
          </p:cNvPr>
          <p:cNvSpPr/>
          <p:nvPr/>
        </p:nvSpPr>
        <p:spPr>
          <a:xfrm>
            <a:off x="5107009" y="161965"/>
            <a:ext cx="4650378" cy="6614438"/>
          </a:xfrm>
          <a:prstGeom prst="rect">
            <a:avLst/>
          </a:prstGeom>
          <a:solidFill>
            <a:srgbClr val="BFC9C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400">
                <a:ea typeface="+mn-lt"/>
                <a:cs typeface="+mn-lt"/>
              </a:rPr>
              <a:t>The accommodation further comprises three well-proportioned bedrooms and a modern family bathroom, with a practical layout that is perfectly suited to a variety of purchasers. Presented in move-in ready condition, the property allows a new owner to settle in and immediately enjoy everything it has to offer.</a:t>
            </a:r>
            <a:endParaRPr lang="en-US"/>
          </a:p>
          <a:p>
            <a:pPr algn="ctr"/>
            <a:endParaRPr lang="en-GB" sz="1400" dirty="0"/>
          </a:p>
          <a:p>
            <a:pPr algn="ctr"/>
            <a:endParaRPr lang="en-GB" sz="1400" dirty="0">
              <a:solidFill>
                <a:schemeClr val="bg1"/>
              </a:solidFill>
            </a:endParaRPr>
          </a:p>
        </p:txBody>
      </p:sp>
      <p:sp>
        <p:nvSpPr>
          <p:cNvPr id="3" name="Rectangle 2">
            <a:extLst>
              <a:ext uri="{FF2B5EF4-FFF2-40B4-BE49-F238E27FC236}">
                <a16:creationId xmlns:a16="http://schemas.microsoft.com/office/drawing/2014/main" id="{90B6B6AC-24D3-505F-0180-19A7F847C56F}"/>
              </a:ext>
            </a:extLst>
          </p:cNvPr>
          <p:cNvSpPr/>
          <p:nvPr/>
        </p:nvSpPr>
        <p:spPr>
          <a:xfrm rot="5400000">
            <a:off x="2432666" y="933989"/>
            <a:ext cx="102528" cy="4967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descr="A picture containing text, clipart&#10;&#10;Description automatically generated">
            <a:extLst>
              <a:ext uri="{FF2B5EF4-FFF2-40B4-BE49-F238E27FC236}">
                <a16:creationId xmlns:a16="http://schemas.microsoft.com/office/drawing/2014/main" id="{ABDD1823-2155-473A-3AD9-9E37C91C179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633549" y="6120882"/>
            <a:ext cx="1770508" cy="462172"/>
          </a:xfrm>
          <a:prstGeom prst="rect">
            <a:avLst/>
          </a:prstGeom>
        </p:spPr>
      </p:pic>
      <p:pic>
        <p:nvPicPr>
          <p:cNvPr id="2" name="Picture 1">
            <a:extLst>
              <a:ext uri="{FF2B5EF4-FFF2-40B4-BE49-F238E27FC236}">
                <a16:creationId xmlns:a16="http://schemas.microsoft.com/office/drawing/2014/main" id="{2A229E6F-D991-ABF0-BE59-9A72B86E55FF}"/>
              </a:ext>
            </a:extLst>
          </p:cNvPr>
          <p:cNvPicPr>
            <a:picLocks noChangeAspect="1"/>
          </p:cNvPicPr>
          <p:nvPr/>
        </p:nvPicPr>
        <p:blipFill>
          <a:blip r:embed="rId4"/>
          <a:stretch>
            <a:fillRect/>
          </a:stretch>
        </p:blipFill>
        <p:spPr>
          <a:xfrm>
            <a:off x="217714" y="3544453"/>
            <a:ext cx="4513943" cy="3034807"/>
          </a:xfrm>
          <a:prstGeom prst="rect">
            <a:avLst/>
          </a:prstGeom>
        </p:spPr>
      </p:pic>
      <p:pic>
        <p:nvPicPr>
          <p:cNvPr id="5" name="Picture 4">
            <a:extLst>
              <a:ext uri="{FF2B5EF4-FFF2-40B4-BE49-F238E27FC236}">
                <a16:creationId xmlns:a16="http://schemas.microsoft.com/office/drawing/2014/main" id="{AEAD9486-2286-4C61-F1E3-AE2A5DBCCF6F}"/>
              </a:ext>
            </a:extLst>
          </p:cNvPr>
          <p:cNvPicPr>
            <a:picLocks noChangeAspect="1"/>
          </p:cNvPicPr>
          <p:nvPr/>
        </p:nvPicPr>
        <p:blipFill>
          <a:blip r:embed="rId5"/>
          <a:stretch>
            <a:fillRect/>
          </a:stretch>
        </p:blipFill>
        <p:spPr>
          <a:xfrm>
            <a:off x="246743" y="336797"/>
            <a:ext cx="4484915" cy="3020292"/>
          </a:xfrm>
          <a:prstGeom prst="rect">
            <a:avLst/>
          </a:prstGeom>
        </p:spPr>
      </p:pic>
    </p:spTree>
    <p:extLst>
      <p:ext uri="{BB962C8B-B14F-4D97-AF65-F5344CB8AC3E}">
        <p14:creationId xmlns:p14="http://schemas.microsoft.com/office/powerpoint/2010/main" val="3147078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599C"/>
        </a:solidFill>
        <a:effectLst/>
      </p:bgPr>
    </p:bg>
    <p:spTree>
      <p:nvGrpSpPr>
        <p:cNvPr id="1" name=""/>
        <p:cNvGrpSpPr/>
        <p:nvPr/>
      </p:nvGrpSpPr>
      <p:grpSpPr>
        <a:xfrm>
          <a:off x="0" y="0"/>
          <a:ext cx="0" cy="0"/>
          <a:chOff x="0" y="0"/>
          <a:chExt cx="0" cy="0"/>
        </a:xfrm>
      </p:grpSpPr>
      <p:pic>
        <p:nvPicPr>
          <p:cNvPr id="2" name="Picture 1" descr="Text, logo&#10;&#10;Description automatically generated">
            <a:extLst>
              <a:ext uri="{FF2B5EF4-FFF2-40B4-BE49-F238E27FC236}">
                <a16:creationId xmlns:a16="http://schemas.microsoft.com/office/drawing/2014/main" id="{3BD71F08-DFE7-A60E-DD5F-255FD4CB4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2486" y="6001771"/>
            <a:ext cx="2379785" cy="678107"/>
          </a:xfrm>
          <a:prstGeom prst="rect">
            <a:avLst/>
          </a:prstGeom>
        </p:spPr>
      </p:pic>
      <p:sp>
        <p:nvSpPr>
          <p:cNvPr id="16" name="Rectangle 15">
            <a:extLst>
              <a:ext uri="{FF2B5EF4-FFF2-40B4-BE49-F238E27FC236}">
                <a16:creationId xmlns:a16="http://schemas.microsoft.com/office/drawing/2014/main" id="{FE7D772B-1EB7-9320-FC0C-3B06D6FC8956}"/>
              </a:ext>
            </a:extLst>
          </p:cNvPr>
          <p:cNvSpPr/>
          <p:nvPr/>
        </p:nvSpPr>
        <p:spPr>
          <a:xfrm>
            <a:off x="4894216" y="0"/>
            <a:ext cx="10211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0FE3357-5849-B1E2-3071-36E61CA50036}"/>
              </a:ext>
            </a:extLst>
          </p:cNvPr>
          <p:cNvSpPr/>
          <p:nvPr/>
        </p:nvSpPr>
        <p:spPr>
          <a:xfrm rot="5400000">
            <a:off x="4900618" y="-1555440"/>
            <a:ext cx="89309" cy="990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395FE300-8800-3681-9F66-37D7AD7A41A0}"/>
              </a:ext>
            </a:extLst>
          </p:cNvPr>
          <p:cNvPicPr>
            <a:picLocks noChangeAspect="1"/>
          </p:cNvPicPr>
          <p:nvPr/>
        </p:nvPicPr>
        <p:blipFill>
          <a:blip r:embed="rId3"/>
          <a:stretch>
            <a:fillRect/>
          </a:stretch>
        </p:blipFill>
        <p:spPr>
          <a:xfrm>
            <a:off x="0" y="3428340"/>
            <a:ext cx="4891315" cy="3419436"/>
          </a:xfrm>
          <a:prstGeom prst="rect">
            <a:avLst/>
          </a:prstGeom>
        </p:spPr>
      </p:pic>
      <p:pic>
        <p:nvPicPr>
          <p:cNvPr id="4" name="Picture 3">
            <a:extLst>
              <a:ext uri="{FF2B5EF4-FFF2-40B4-BE49-F238E27FC236}">
                <a16:creationId xmlns:a16="http://schemas.microsoft.com/office/drawing/2014/main" id="{4BFA3C72-5300-250A-9ADA-84E83C448F16}"/>
              </a:ext>
            </a:extLst>
          </p:cNvPr>
          <p:cNvPicPr>
            <a:picLocks noChangeAspect="1"/>
          </p:cNvPicPr>
          <p:nvPr/>
        </p:nvPicPr>
        <p:blipFill>
          <a:blip r:embed="rId4"/>
          <a:stretch>
            <a:fillRect/>
          </a:stretch>
        </p:blipFill>
        <p:spPr>
          <a:xfrm>
            <a:off x="0" y="2968"/>
            <a:ext cx="4891315" cy="3339608"/>
          </a:xfrm>
          <a:prstGeom prst="rect">
            <a:avLst/>
          </a:prstGeom>
        </p:spPr>
      </p:pic>
      <p:pic>
        <p:nvPicPr>
          <p:cNvPr id="5" name="Picture 4">
            <a:extLst>
              <a:ext uri="{FF2B5EF4-FFF2-40B4-BE49-F238E27FC236}">
                <a16:creationId xmlns:a16="http://schemas.microsoft.com/office/drawing/2014/main" id="{B3F3E755-7922-67ED-0846-5A8F2926E804}"/>
              </a:ext>
            </a:extLst>
          </p:cNvPr>
          <p:cNvPicPr>
            <a:picLocks noChangeAspect="1"/>
          </p:cNvPicPr>
          <p:nvPr/>
        </p:nvPicPr>
        <p:blipFill>
          <a:blip r:embed="rId5"/>
          <a:stretch>
            <a:fillRect/>
          </a:stretch>
        </p:blipFill>
        <p:spPr>
          <a:xfrm>
            <a:off x="4992914" y="24740"/>
            <a:ext cx="4913086" cy="3325093"/>
          </a:xfrm>
          <a:prstGeom prst="rect">
            <a:avLst/>
          </a:prstGeom>
        </p:spPr>
      </p:pic>
      <p:pic>
        <p:nvPicPr>
          <p:cNvPr id="6" name="Picture 5">
            <a:extLst>
              <a:ext uri="{FF2B5EF4-FFF2-40B4-BE49-F238E27FC236}">
                <a16:creationId xmlns:a16="http://schemas.microsoft.com/office/drawing/2014/main" id="{0D77C3FA-7A8C-6F9C-C3C5-81C89D686FD4}"/>
              </a:ext>
            </a:extLst>
          </p:cNvPr>
          <p:cNvPicPr>
            <a:picLocks noChangeAspect="1"/>
          </p:cNvPicPr>
          <p:nvPr/>
        </p:nvPicPr>
        <p:blipFill>
          <a:blip r:embed="rId6"/>
          <a:stretch>
            <a:fillRect/>
          </a:stretch>
        </p:blipFill>
        <p:spPr>
          <a:xfrm>
            <a:off x="4992914" y="3428340"/>
            <a:ext cx="4913086" cy="3404922"/>
          </a:xfrm>
          <a:prstGeom prst="rect">
            <a:avLst/>
          </a:prstGeom>
        </p:spPr>
      </p:pic>
    </p:spTree>
    <p:extLst>
      <p:ext uri="{BB962C8B-B14F-4D97-AF65-F5344CB8AC3E}">
        <p14:creationId xmlns:p14="http://schemas.microsoft.com/office/powerpoint/2010/main" val="420787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772ACF1-1C73-F0BA-5F84-482F8ED8CA13}"/>
              </a:ext>
            </a:extLst>
          </p:cNvPr>
          <p:cNvSpPr/>
          <p:nvPr/>
        </p:nvSpPr>
        <p:spPr>
          <a:xfrm>
            <a:off x="4745810" y="201874"/>
            <a:ext cx="5030084" cy="6460183"/>
          </a:xfrm>
          <a:prstGeom prst="rect">
            <a:avLst/>
          </a:prstGeom>
          <a:solidFill>
            <a:srgbClr val="BFC9C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GB" dirty="0">
              <a:ea typeface="Calibri"/>
              <a:cs typeface="Calibri"/>
            </a:endParaRPr>
          </a:p>
        </p:txBody>
      </p:sp>
      <p:pic>
        <p:nvPicPr>
          <p:cNvPr id="6" name="Graphic 5" descr="Receiver outline">
            <a:extLst>
              <a:ext uri="{FF2B5EF4-FFF2-40B4-BE49-F238E27FC236}">
                <a16:creationId xmlns:a16="http://schemas.microsoft.com/office/drawing/2014/main" id="{DD317E6D-90BE-C325-1C09-5012E2A0C4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244755" y="3507633"/>
            <a:ext cx="342923" cy="342923"/>
          </a:xfrm>
          <a:prstGeom prst="rect">
            <a:avLst/>
          </a:prstGeom>
        </p:spPr>
      </p:pic>
      <p:pic>
        <p:nvPicPr>
          <p:cNvPr id="11" name="Graphic 10" descr="Envelope outline">
            <a:hlinkClick r:id="rId3"/>
            <a:extLst>
              <a:ext uri="{FF2B5EF4-FFF2-40B4-BE49-F238E27FC236}">
                <a16:creationId xmlns:a16="http://schemas.microsoft.com/office/drawing/2014/main" id="{78E896E3-4D71-6AE2-3F79-26DE2620674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40565" y="3850556"/>
            <a:ext cx="342923" cy="342923"/>
          </a:xfrm>
          <a:prstGeom prst="rect">
            <a:avLst/>
          </a:prstGeom>
        </p:spPr>
      </p:pic>
      <p:pic>
        <p:nvPicPr>
          <p:cNvPr id="17" name="Graphic 16" descr="Internet outline">
            <a:hlinkClick r:id="rId5"/>
            <a:extLst>
              <a:ext uri="{FF2B5EF4-FFF2-40B4-BE49-F238E27FC236}">
                <a16:creationId xmlns:a16="http://schemas.microsoft.com/office/drawing/2014/main" id="{CB10F295-EB78-E311-C4F4-858D578479C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240564" y="4197848"/>
            <a:ext cx="342923" cy="342923"/>
          </a:xfrm>
          <a:prstGeom prst="rect">
            <a:avLst/>
          </a:prstGeom>
        </p:spPr>
      </p:pic>
      <p:sp>
        <p:nvSpPr>
          <p:cNvPr id="18" name="TextBox 17">
            <a:extLst>
              <a:ext uri="{FF2B5EF4-FFF2-40B4-BE49-F238E27FC236}">
                <a16:creationId xmlns:a16="http://schemas.microsoft.com/office/drawing/2014/main" id="{78630C3D-AC66-6ECE-A9C1-CEF88E5774A9}"/>
              </a:ext>
            </a:extLst>
          </p:cNvPr>
          <p:cNvSpPr txBox="1"/>
          <p:nvPr/>
        </p:nvSpPr>
        <p:spPr>
          <a:xfrm>
            <a:off x="5149505" y="3057727"/>
            <a:ext cx="2419350" cy="369332"/>
          </a:xfrm>
          <a:prstGeom prst="rect">
            <a:avLst/>
          </a:prstGeom>
          <a:noFill/>
        </p:spPr>
        <p:txBody>
          <a:bodyPr wrap="square" rtlCol="0">
            <a:spAutoFit/>
          </a:bodyPr>
          <a:lstStyle/>
          <a:p>
            <a:r>
              <a:rPr lang="en-GB" dirty="0">
                <a:solidFill>
                  <a:schemeClr val="bg1"/>
                </a:solidFill>
                <a:latin typeface="Bahnschrift SemiBold SemiConden" panose="020B0502040204020203" pitchFamily="34" charset="0"/>
              </a:rPr>
              <a:t>Get in touch</a:t>
            </a:r>
          </a:p>
        </p:txBody>
      </p:sp>
      <p:sp>
        <p:nvSpPr>
          <p:cNvPr id="19" name="TextBox 18">
            <a:extLst>
              <a:ext uri="{FF2B5EF4-FFF2-40B4-BE49-F238E27FC236}">
                <a16:creationId xmlns:a16="http://schemas.microsoft.com/office/drawing/2014/main" id="{97B8CC88-F7F0-38A0-79C9-140AFA5D2F6F}"/>
              </a:ext>
            </a:extLst>
          </p:cNvPr>
          <p:cNvSpPr txBox="1"/>
          <p:nvPr/>
        </p:nvSpPr>
        <p:spPr>
          <a:xfrm>
            <a:off x="5587678" y="3506087"/>
            <a:ext cx="1933575" cy="338554"/>
          </a:xfrm>
          <a:prstGeom prst="rect">
            <a:avLst/>
          </a:prstGeom>
          <a:noFill/>
        </p:spPr>
        <p:txBody>
          <a:bodyPr wrap="square" rtlCol="0">
            <a:spAutoFit/>
          </a:bodyPr>
          <a:lstStyle/>
          <a:p>
            <a:r>
              <a:rPr lang="en-GB" sz="1600" dirty="0">
                <a:solidFill>
                  <a:schemeClr val="bg1"/>
                </a:solidFill>
              </a:rPr>
              <a:t>0131 644 6060</a:t>
            </a:r>
          </a:p>
        </p:txBody>
      </p:sp>
      <p:sp>
        <p:nvSpPr>
          <p:cNvPr id="20" name="TextBox 19">
            <a:hlinkClick r:id="rId3"/>
            <a:extLst>
              <a:ext uri="{FF2B5EF4-FFF2-40B4-BE49-F238E27FC236}">
                <a16:creationId xmlns:a16="http://schemas.microsoft.com/office/drawing/2014/main" id="{86AB5930-9172-745C-750E-903FBA1A60DC}"/>
              </a:ext>
            </a:extLst>
          </p:cNvPr>
          <p:cNvSpPr txBox="1"/>
          <p:nvPr/>
        </p:nvSpPr>
        <p:spPr>
          <a:xfrm>
            <a:off x="5587678" y="3851124"/>
            <a:ext cx="2676502" cy="338554"/>
          </a:xfrm>
          <a:prstGeom prst="rect">
            <a:avLst/>
          </a:prstGeom>
          <a:noFill/>
        </p:spPr>
        <p:txBody>
          <a:bodyPr wrap="square" rtlCol="0">
            <a:spAutoFit/>
          </a:bodyPr>
          <a:lstStyle/>
          <a:p>
            <a:r>
              <a:rPr lang="en-GB" sz="1600" dirty="0">
                <a:solidFill>
                  <a:schemeClr val="bg1"/>
                </a:solidFill>
              </a:rPr>
              <a:t>sales@monarch-legal.co.uk</a:t>
            </a:r>
          </a:p>
        </p:txBody>
      </p:sp>
      <p:sp>
        <p:nvSpPr>
          <p:cNvPr id="21" name="TextBox 20">
            <a:hlinkClick r:id="rId5"/>
            <a:extLst>
              <a:ext uri="{FF2B5EF4-FFF2-40B4-BE49-F238E27FC236}">
                <a16:creationId xmlns:a16="http://schemas.microsoft.com/office/drawing/2014/main" id="{DF5D6EE4-D7DD-9B70-74D1-08F8B961100C}"/>
              </a:ext>
            </a:extLst>
          </p:cNvPr>
          <p:cNvSpPr txBox="1"/>
          <p:nvPr/>
        </p:nvSpPr>
        <p:spPr>
          <a:xfrm>
            <a:off x="5587678" y="4197848"/>
            <a:ext cx="2676502" cy="338554"/>
          </a:xfrm>
          <a:prstGeom prst="rect">
            <a:avLst/>
          </a:prstGeom>
          <a:noFill/>
        </p:spPr>
        <p:txBody>
          <a:bodyPr wrap="square" rtlCol="0">
            <a:spAutoFit/>
          </a:bodyPr>
          <a:lstStyle/>
          <a:p>
            <a:r>
              <a:rPr lang="en-GB" sz="1600" dirty="0">
                <a:solidFill>
                  <a:schemeClr val="bg1"/>
                </a:solidFill>
              </a:rPr>
              <a:t>monarch-legal.co.uk</a:t>
            </a:r>
          </a:p>
        </p:txBody>
      </p:sp>
      <p:sp>
        <p:nvSpPr>
          <p:cNvPr id="27" name="TextBox 26">
            <a:extLst>
              <a:ext uri="{FF2B5EF4-FFF2-40B4-BE49-F238E27FC236}">
                <a16:creationId xmlns:a16="http://schemas.microsoft.com/office/drawing/2014/main" id="{5A9836A2-6212-8426-5246-D87EFA03767A}"/>
              </a:ext>
            </a:extLst>
          </p:cNvPr>
          <p:cNvSpPr txBox="1"/>
          <p:nvPr/>
        </p:nvSpPr>
        <p:spPr>
          <a:xfrm>
            <a:off x="5149505" y="4504436"/>
            <a:ext cx="4497416" cy="2246769"/>
          </a:xfrm>
          <a:prstGeom prst="rect">
            <a:avLst/>
          </a:prstGeom>
          <a:noFill/>
        </p:spPr>
        <p:txBody>
          <a:bodyPr wrap="square" rtlCol="0">
            <a:spAutoFit/>
          </a:bodyPr>
          <a:lstStyle/>
          <a:p>
            <a:pPr algn="l"/>
            <a:r>
              <a:rPr lang="en-GB" sz="1000" b="1" i="0" dirty="0">
                <a:solidFill>
                  <a:schemeClr val="bg1"/>
                </a:solidFill>
                <a:effectLst/>
                <a:latin typeface="BlinkMacSystemFont"/>
              </a:rPr>
              <a:t>Misrepresentations</a:t>
            </a:r>
          </a:p>
          <a:p>
            <a:pPr algn="just"/>
            <a:r>
              <a:rPr lang="en-GB" sz="1000" b="0" i="0" dirty="0">
                <a:solidFill>
                  <a:schemeClr val="bg1"/>
                </a:solidFill>
                <a:effectLst/>
                <a:latin typeface="BlinkMacSystemFont"/>
              </a:rPr>
              <a:t>The property is sold with all faults and defects, whether of condition or otherwise and neither the seller nor the selling agent, are responsible for such faults and defects, nor for any statement contained in the particulars of the property prepared by the said agent. The Purchaser(s) shall be deemed to acknowledge that he has not entered into contract in reliance on the said statements, that he has satisfied himself as to the content of each of the said statements by inspection or otherwise and that no warranty or representation has been made by the seller or the said agents in relation to or in connection with the property. Any error, omission or mis-statement in any of the said statements shall not entitle the purchaser(s) to rescind or to be discharged from this contract, nor entitle either party to compensation or damages nor in any circumstances to give either party any cause for action.</a:t>
            </a:r>
          </a:p>
          <a:p>
            <a:endParaRPr lang="en-GB" sz="1000" dirty="0"/>
          </a:p>
        </p:txBody>
      </p:sp>
      <p:pic>
        <p:nvPicPr>
          <p:cNvPr id="2" name="Picture 1">
            <a:extLst>
              <a:ext uri="{FF2B5EF4-FFF2-40B4-BE49-F238E27FC236}">
                <a16:creationId xmlns:a16="http://schemas.microsoft.com/office/drawing/2014/main" id="{C4BEA84B-3A97-2685-3F3A-7370E61B8304}"/>
              </a:ext>
            </a:extLst>
          </p:cNvPr>
          <p:cNvPicPr>
            <a:picLocks noChangeAspect="1"/>
          </p:cNvPicPr>
          <p:nvPr/>
        </p:nvPicPr>
        <p:blipFill>
          <a:blip r:embed="rId7"/>
          <a:stretch>
            <a:fillRect/>
          </a:stretch>
        </p:blipFill>
        <p:spPr>
          <a:xfrm>
            <a:off x="236560" y="3338284"/>
            <a:ext cx="4309337" cy="3142344"/>
          </a:xfrm>
          <a:prstGeom prst="rect">
            <a:avLst/>
          </a:prstGeom>
        </p:spPr>
      </p:pic>
      <p:pic>
        <p:nvPicPr>
          <p:cNvPr id="5" name="Picture 4">
            <a:extLst>
              <a:ext uri="{FF2B5EF4-FFF2-40B4-BE49-F238E27FC236}">
                <a16:creationId xmlns:a16="http://schemas.microsoft.com/office/drawing/2014/main" id="{2A16C0FB-C6EB-51BE-F4B3-8AF41FA0405A}"/>
              </a:ext>
            </a:extLst>
          </p:cNvPr>
          <p:cNvPicPr>
            <a:picLocks noChangeAspect="1"/>
          </p:cNvPicPr>
          <p:nvPr/>
        </p:nvPicPr>
        <p:blipFill>
          <a:blip r:embed="rId8"/>
          <a:stretch>
            <a:fillRect/>
          </a:stretch>
        </p:blipFill>
        <p:spPr>
          <a:xfrm>
            <a:off x="130629" y="198911"/>
            <a:ext cx="4513943" cy="3049321"/>
          </a:xfrm>
          <a:prstGeom prst="rect">
            <a:avLst/>
          </a:prstGeom>
        </p:spPr>
      </p:pic>
      <p:sp>
        <p:nvSpPr>
          <p:cNvPr id="7" name="TextBox 6">
            <a:extLst>
              <a:ext uri="{FF2B5EF4-FFF2-40B4-BE49-F238E27FC236}">
                <a16:creationId xmlns:a16="http://schemas.microsoft.com/office/drawing/2014/main" id="{4D66CFCD-44F9-311D-3CD3-80A7CDBA6593}"/>
              </a:ext>
            </a:extLst>
          </p:cNvPr>
          <p:cNvSpPr txBox="1"/>
          <p:nvPr/>
        </p:nvSpPr>
        <p:spPr>
          <a:xfrm>
            <a:off x="5148569" y="385028"/>
            <a:ext cx="443900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bg1"/>
                </a:solidFill>
                <a:ea typeface="+mn-lt"/>
                <a:cs typeface="+mn-lt"/>
              </a:rPr>
              <a:t>Located in the heart of Stanley, the property enjoys a peaceful village setting while remaining within easy reach of Perth, just a short drive away. Stanley offers a range of local amenities including shops, cafés, a primary school and everyday conveniences, while nearby Perth provides an extensive selection of retail, leisure and dining facilities. Excellent road links make commuting to Perth, Dundee and beyond straightforward, with the surrounding Perthshire countryside offering beautiful walks, cycling routes and outdoor pursuits right on the doorstep.</a:t>
            </a:r>
            <a:endParaRPr lang="en-US" sz="1200" dirty="0">
              <a:solidFill>
                <a:schemeClr val="bg1"/>
              </a:solidFill>
              <a:ea typeface="Calibri"/>
              <a:cs typeface="Calibri"/>
            </a:endParaRPr>
          </a:p>
          <a:p>
            <a:endParaRPr lang="en-US" sz="1200" dirty="0">
              <a:solidFill>
                <a:schemeClr val="bg1"/>
              </a:solidFill>
              <a:ea typeface="Calibri"/>
              <a:cs typeface="Calibri"/>
            </a:endParaRPr>
          </a:p>
          <a:p>
            <a:r>
              <a:rPr lang="en-US" sz="1200">
                <a:solidFill>
                  <a:schemeClr val="bg1"/>
                </a:solidFill>
                <a:ea typeface="+mn-lt"/>
                <a:cs typeface="+mn-lt"/>
              </a:rPr>
              <a:t>Offering spacious accommodation, fantastic outdoor space and a convenient village location, this is a wonderful opportunity to acquire a move-in ready home in a popular and well-connected community.</a:t>
            </a:r>
            <a:endParaRPr lang="en-US" sz="1200" dirty="0">
              <a:solidFill>
                <a:schemeClr val="bg1"/>
              </a:solidFill>
              <a:ea typeface="Calibri"/>
              <a:cs typeface="Calibri"/>
            </a:endParaRPr>
          </a:p>
        </p:txBody>
      </p:sp>
    </p:spTree>
    <p:extLst>
      <p:ext uri="{BB962C8B-B14F-4D97-AF65-F5344CB8AC3E}">
        <p14:creationId xmlns:p14="http://schemas.microsoft.com/office/powerpoint/2010/main" val="36098920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1138</TotalTime>
  <Words>441</Words>
  <Application>Microsoft Office PowerPoint</Application>
  <PresentationFormat>A4 Paper (210x297 mm)</PresentationFormat>
  <Paragraphs>14</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Bahnschrift SemiBold SemiConden</vt:lpstr>
      <vt:lpstr>Bahnschrift SemiCondensed</vt:lpstr>
      <vt:lpstr>BlinkMacSystemFont</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Shields</dc:creator>
  <cp:lastModifiedBy>Lydia Noblett</cp:lastModifiedBy>
  <cp:revision>389</cp:revision>
  <dcterms:created xsi:type="dcterms:W3CDTF">2023-02-06T18:18:13Z</dcterms:created>
  <dcterms:modified xsi:type="dcterms:W3CDTF">2026-07-28T14:28:20Z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1202635</vt:lpwstr>
  </property>
  <property fmtid="{D5CDD505-2E9C-101B-9397-08002B2CF9AE}" name="NXPowerLiteSettings" pid="3">
    <vt:lpwstr>F7000400038000</vt:lpwstr>
  </property>
  <property fmtid="{D5CDD505-2E9C-101B-9397-08002B2CF9AE}" name="NXPowerLiteVersion" pid="4">
    <vt:lpwstr>S11.0.1</vt:lpwstr>
  </property>
</Properties>
</file>