
<file path=[Content_Types].xml><?xml version="1.0" encoding="utf-8"?>
<Types xmlns="http://schemas.openxmlformats.org/package/2006/content-types">
  <Default ContentType="image/jpeg" Extension="jpeg"/>
  <Default ContentType="image/jpeg" Extension="jpg"/>
  <Default ContentType="image/png" Extension="png"/>
  <Default ContentType="application/vnd.openxmlformats-package.relationships+xml" Extension="rels"/>
  <Default ContentType="image/svg+xml" Extension="svg"/>
  <Default ContentType="image/vnd.ms-photo" Extension="wdp"/>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ms-powerpoint.changesinfo+xml" PartName="/ppt/changesInfos/changesInfo1.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2" r:id="rId6"/>
    <p:sldId id="261" r:id="rId7"/>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C9CF"/>
    <a:srgbClr val="0059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4660"/>
  </p:normalViewPr>
  <p:slideViewPr>
    <p:cSldViewPr snapToGrid="0">
      <p:cViewPr varScale="1">
        <p:scale>
          <a:sx n="95" d="100"/>
          <a:sy n="95" d="100"/>
        </p:scale>
        <p:origin x="80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dia Noblett" userId="458322aea310c895" providerId="LiveId" clId="{1F28296D-304C-4CFB-AFA7-8299A29412DB}"/>
    <pc:docChg chg="modSld">
      <pc:chgData name="Lydia Noblett" userId="458322aea310c895" providerId="LiveId" clId="{1F28296D-304C-4CFB-AFA7-8299A29412DB}" dt="2026-06-19T15:50:24.847" v="13" actId="20577"/>
      <pc:docMkLst>
        <pc:docMk/>
      </pc:docMkLst>
      <pc:sldChg chg="modSp mod">
        <pc:chgData name="Lydia Noblett" userId="458322aea310c895" providerId="LiveId" clId="{1F28296D-304C-4CFB-AFA7-8299A29412DB}" dt="2026-06-19T15:50:24.847" v="13" actId="20577"/>
        <pc:sldMkLst>
          <pc:docMk/>
          <pc:sldMk cId="1428193877" sldId="256"/>
        </pc:sldMkLst>
        <pc:spChg chg="mod">
          <ac:chgData name="Lydia Noblett" userId="458322aea310c895" providerId="LiveId" clId="{1F28296D-304C-4CFB-AFA7-8299A29412DB}" dt="2026-06-19T15:50:24.847" v="13" actId="20577"/>
          <ac:spMkLst>
            <pc:docMk/>
            <pc:sldMk cId="1428193877" sldId="256"/>
            <ac:spMk id="12" creationId="{1F22392A-7A0E-FE99-6895-F1BC0BF6656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EC1B981-6C8B-4A87-814C-51EC8C69A112}" type="datetimeFigureOut">
              <a:rPr lang="en-GB" smtClean="0"/>
              <a:t>19/06/2026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794ED4-7BC5-44BA-BD4E-5148A76BF2B9}" type="slidenum">
              <a:rPr lang="en-GB" smtClean="0"/>
              <a:t>‹#›</a:t>
            </a:fld>
            <a:endParaRPr lang="en-GB"/>
          </a:p>
        </p:txBody>
      </p:sp>
    </p:spTree>
    <p:extLst>
      <p:ext uri="{BB962C8B-B14F-4D97-AF65-F5344CB8AC3E}">
        <p14:creationId xmlns:p14="http://schemas.microsoft.com/office/powerpoint/2010/main" val="3254871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C1B981-6C8B-4A87-814C-51EC8C69A112}" type="datetimeFigureOut">
              <a:rPr lang="en-GB" smtClean="0"/>
              <a:t>19/06/2026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794ED4-7BC5-44BA-BD4E-5148A76BF2B9}" type="slidenum">
              <a:rPr lang="en-GB" smtClean="0"/>
              <a:t>‹#›</a:t>
            </a:fld>
            <a:endParaRPr lang="en-GB"/>
          </a:p>
        </p:txBody>
      </p:sp>
    </p:spTree>
    <p:extLst>
      <p:ext uri="{BB962C8B-B14F-4D97-AF65-F5344CB8AC3E}">
        <p14:creationId xmlns:p14="http://schemas.microsoft.com/office/powerpoint/2010/main" val="759491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C1B981-6C8B-4A87-814C-51EC8C69A112}" type="datetimeFigureOut">
              <a:rPr lang="en-GB" smtClean="0"/>
              <a:t>19/06/2026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794ED4-7BC5-44BA-BD4E-5148A76BF2B9}" type="slidenum">
              <a:rPr lang="en-GB" smtClean="0"/>
              <a:t>‹#›</a:t>
            </a:fld>
            <a:endParaRPr lang="en-GB"/>
          </a:p>
        </p:txBody>
      </p:sp>
    </p:spTree>
    <p:extLst>
      <p:ext uri="{BB962C8B-B14F-4D97-AF65-F5344CB8AC3E}">
        <p14:creationId xmlns:p14="http://schemas.microsoft.com/office/powerpoint/2010/main" val="1390038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C1B981-6C8B-4A87-814C-51EC8C69A112}" type="datetimeFigureOut">
              <a:rPr lang="en-GB" smtClean="0"/>
              <a:t>19/06/2026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794ED4-7BC5-44BA-BD4E-5148A76BF2B9}" type="slidenum">
              <a:rPr lang="en-GB" smtClean="0"/>
              <a:t>‹#›</a:t>
            </a:fld>
            <a:endParaRPr lang="en-GB"/>
          </a:p>
        </p:txBody>
      </p:sp>
    </p:spTree>
    <p:extLst>
      <p:ext uri="{BB962C8B-B14F-4D97-AF65-F5344CB8AC3E}">
        <p14:creationId xmlns:p14="http://schemas.microsoft.com/office/powerpoint/2010/main" val="1813951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C1B981-6C8B-4A87-814C-51EC8C69A112}" type="datetimeFigureOut">
              <a:rPr lang="en-GB" smtClean="0"/>
              <a:t>19/06/2026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794ED4-7BC5-44BA-BD4E-5148A76BF2B9}" type="slidenum">
              <a:rPr lang="en-GB" smtClean="0"/>
              <a:t>‹#›</a:t>
            </a:fld>
            <a:endParaRPr lang="en-GB"/>
          </a:p>
        </p:txBody>
      </p:sp>
    </p:spTree>
    <p:extLst>
      <p:ext uri="{BB962C8B-B14F-4D97-AF65-F5344CB8AC3E}">
        <p14:creationId xmlns:p14="http://schemas.microsoft.com/office/powerpoint/2010/main" val="3287549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C1B981-6C8B-4A87-814C-51EC8C69A112}" type="datetimeFigureOut">
              <a:rPr lang="en-GB" smtClean="0"/>
              <a:t>19/06/2026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794ED4-7BC5-44BA-BD4E-5148A76BF2B9}" type="slidenum">
              <a:rPr lang="en-GB" smtClean="0"/>
              <a:t>‹#›</a:t>
            </a:fld>
            <a:endParaRPr lang="en-GB"/>
          </a:p>
        </p:txBody>
      </p:sp>
    </p:spTree>
    <p:extLst>
      <p:ext uri="{BB962C8B-B14F-4D97-AF65-F5344CB8AC3E}">
        <p14:creationId xmlns:p14="http://schemas.microsoft.com/office/powerpoint/2010/main" val="2850744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1B981-6C8B-4A87-814C-51EC8C69A112}" type="datetimeFigureOut">
              <a:rPr lang="en-GB" smtClean="0"/>
              <a:t>19/06/2026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1794ED4-7BC5-44BA-BD4E-5148A76BF2B9}" type="slidenum">
              <a:rPr lang="en-GB" smtClean="0"/>
              <a:t>‹#›</a:t>
            </a:fld>
            <a:endParaRPr lang="en-GB"/>
          </a:p>
        </p:txBody>
      </p:sp>
    </p:spTree>
    <p:extLst>
      <p:ext uri="{BB962C8B-B14F-4D97-AF65-F5344CB8AC3E}">
        <p14:creationId xmlns:p14="http://schemas.microsoft.com/office/powerpoint/2010/main" val="317775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C1B981-6C8B-4A87-814C-51EC8C69A112}" type="datetimeFigureOut">
              <a:rPr lang="en-GB" smtClean="0"/>
              <a:t>19/06/2026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1794ED4-7BC5-44BA-BD4E-5148A76BF2B9}" type="slidenum">
              <a:rPr lang="en-GB" smtClean="0"/>
              <a:t>‹#›</a:t>
            </a:fld>
            <a:endParaRPr lang="en-GB"/>
          </a:p>
        </p:txBody>
      </p:sp>
    </p:spTree>
    <p:extLst>
      <p:ext uri="{BB962C8B-B14F-4D97-AF65-F5344CB8AC3E}">
        <p14:creationId xmlns:p14="http://schemas.microsoft.com/office/powerpoint/2010/main" val="755834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C1B981-6C8B-4A87-814C-51EC8C69A112}" type="datetimeFigureOut">
              <a:rPr lang="en-GB" smtClean="0"/>
              <a:t>19/06/2026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1794ED4-7BC5-44BA-BD4E-5148A76BF2B9}" type="slidenum">
              <a:rPr lang="en-GB" smtClean="0"/>
              <a:t>‹#›</a:t>
            </a:fld>
            <a:endParaRPr lang="en-GB"/>
          </a:p>
        </p:txBody>
      </p:sp>
    </p:spTree>
    <p:extLst>
      <p:ext uri="{BB962C8B-B14F-4D97-AF65-F5344CB8AC3E}">
        <p14:creationId xmlns:p14="http://schemas.microsoft.com/office/powerpoint/2010/main" val="899610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C1B981-6C8B-4A87-814C-51EC8C69A112}" type="datetimeFigureOut">
              <a:rPr lang="en-GB" smtClean="0"/>
              <a:t>19/06/2026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794ED4-7BC5-44BA-BD4E-5148A76BF2B9}" type="slidenum">
              <a:rPr lang="en-GB" smtClean="0"/>
              <a:t>‹#›</a:t>
            </a:fld>
            <a:endParaRPr lang="en-GB"/>
          </a:p>
        </p:txBody>
      </p:sp>
    </p:spTree>
    <p:extLst>
      <p:ext uri="{BB962C8B-B14F-4D97-AF65-F5344CB8AC3E}">
        <p14:creationId xmlns:p14="http://schemas.microsoft.com/office/powerpoint/2010/main" val="2558171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C1B981-6C8B-4A87-814C-51EC8C69A112}" type="datetimeFigureOut">
              <a:rPr lang="en-GB" smtClean="0"/>
              <a:t>19/06/2026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794ED4-7BC5-44BA-BD4E-5148A76BF2B9}" type="slidenum">
              <a:rPr lang="en-GB" smtClean="0"/>
              <a:t>‹#›</a:t>
            </a:fld>
            <a:endParaRPr lang="en-GB"/>
          </a:p>
        </p:txBody>
      </p:sp>
    </p:spTree>
    <p:extLst>
      <p:ext uri="{BB962C8B-B14F-4D97-AF65-F5344CB8AC3E}">
        <p14:creationId xmlns:p14="http://schemas.microsoft.com/office/powerpoint/2010/main" val="2796834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C1B981-6C8B-4A87-814C-51EC8C69A112}" type="datetimeFigureOut">
              <a:rPr lang="en-GB" smtClean="0"/>
              <a:t>19/06/2026</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794ED4-7BC5-44BA-BD4E-5148A76BF2B9}" type="slidenum">
              <a:rPr lang="en-GB" smtClean="0"/>
              <a:t>‹#›</a:t>
            </a:fld>
            <a:endParaRPr lang="en-GB"/>
          </a:p>
        </p:txBody>
      </p:sp>
    </p:spTree>
    <p:extLst>
      <p:ext uri="{BB962C8B-B14F-4D97-AF65-F5344CB8AC3E}">
        <p14:creationId xmlns:p14="http://schemas.microsoft.com/office/powerpoint/2010/main" val="24489940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hyperlink" Target="mailto:sales@monarch-legal.co.uk" TargetMode="External"/><Relationship Id="rId7" Type="http://schemas.openxmlformats.org/officeDocument/2006/relationships/image" Target="../media/image19.jpg"/><Relationship Id="rId2" Type="http://schemas.openxmlformats.org/officeDocument/2006/relationships/image" Target="../media/image16.sv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hyperlink" Target="http://monarch-legal.co.uk/" TargetMode="External"/><Relationship Id="rId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8DE32A-F8FF-E791-7A69-AF1B6D1B16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906001" cy="6858000"/>
          </a:xfrm>
          <a:prstGeom prst="rect">
            <a:avLst/>
          </a:prstGeom>
        </p:spPr>
      </p:pic>
      <p:sp>
        <p:nvSpPr>
          <p:cNvPr id="9" name="Rectangle 8">
            <a:extLst>
              <a:ext uri="{FF2B5EF4-FFF2-40B4-BE49-F238E27FC236}">
                <a16:creationId xmlns:a16="http://schemas.microsoft.com/office/drawing/2014/main" id="{9E8CD31D-D48B-FE4B-696E-CB66777703BE}"/>
              </a:ext>
            </a:extLst>
          </p:cNvPr>
          <p:cNvSpPr/>
          <p:nvPr/>
        </p:nvSpPr>
        <p:spPr>
          <a:xfrm rot="16200000">
            <a:off x="4420438" y="1372437"/>
            <a:ext cx="1065125" cy="9906001"/>
          </a:xfrm>
          <a:prstGeom prst="rect">
            <a:avLst/>
          </a:prstGeom>
          <a:solidFill>
            <a:schemeClr val="accent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1F22392A-7A0E-FE99-6895-F1BC0BF66565}"/>
              </a:ext>
            </a:extLst>
          </p:cNvPr>
          <p:cNvSpPr txBox="1"/>
          <p:nvPr/>
        </p:nvSpPr>
        <p:spPr>
          <a:xfrm>
            <a:off x="69448" y="5909936"/>
            <a:ext cx="9767104" cy="707886"/>
          </a:xfrm>
          <a:prstGeom prst="rect">
            <a:avLst/>
          </a:prstGeom>
          <a:noFill/>
        </p:spPr>
        <p:txBody>
          <a:bodyPr wrap="square" lIns="91440" tIns="45720" rIns="91440" bIns="45720" rtlCol="0" anchor="t">
            <a:spAutoFit/>
          </a:bodyPr>
          <a:lstStyle/>
          <a:p>
            <a:r>
              <a:rPr lang="en-GB" sz="2000" b="1" dirty="0" err="1">
                <a:solidFill>
                  <a:schemeClr val="bg1"/>
                </a:solidFill>
                <a:latin typeface="Bahnschrift SemiCondensed" panose="020B0502040204020203" pitchFamily="34" charset="0"/>
              </a:rPr>
              <a:t>Mansewood</a:t>
            </a:r>
            <a:r>
              <a:rPr lang="en-GB" sz="2000" b="1" dirty="0">
                <a:solidFill>
                  <a:schemeClr val="bg1"/>
                </a:solidFill>
                <a:latin typeface="Bahnschrift SemiCondensed" panose="020B0502040204020203" pitchFamily="34" charset="0"/>
              </a:rPr>
              <a:t>, 43 </a:t>
            </a:r>
            <a:r>
              <a:rPr lang="en-GB" sz="2000" b="1" dirty="0" err="1">
                <a:solidFill>
                  <a:schemeClr val="bg1"/>
                </a:solidFill>
                <a:latin typeface="Bahnschrift SemiCondensed" panose="020B0502040204020203" pitchFamily="34" charset="0"/>
              </a:rPr>
              <a:t>Lagrannoch</a:t>
            </a:r>
            <a:r>
              <a:rPr lang="en-GB" sz="2000" b="1" dirty="0">
                <a:solidFill>
                  <a:schemeClr val="bg1"/>
                </a:solidFill>
                <a:latin typeface="Bahnschrift SemiCondensed" panose="020B0502040204020203" pitchFamily="34" charset="0"/>
              </a:rPr>
              <a:t> Drive, Callander, Stirling FK17 8DW</a:t>
            </a:r>
          </a:p>
          <a:p>
            <a:r>
              <a:rPr lang="en-GB" sz="2000" dirty="0">
                <a:solidFill>
                  <a:schemeClr val="bg1"/>
                </a:solidFill>
                <a:latin typeface="Bahnschrift SemiCondensed"/>
              </a:rPr>
              <a:t>Offers offer £420,000</a:t>
            </a:r>
          </a:p>
        </p:txBody>
      </p:sp>
      <p:sp>
        <p:nvSpPr>
          <p:cNvPr id="21" name="Rectangle 20">
            <a:extLst>
              <a:ext uri="{FF2B5EF4-FFF2-40B4-BE49-F238E27FC236}">
                <a16:creationId xmlns:a16="http://schemas.microsoft.com/office/drawing/2014/main" id="{C819336D-B3A8-D717-B05D-E70735855D09}"/>
              </a:ext>
            </a:extLst>
          </p:cNvPr>
          <p:cNvSpPr/>
          <p:nvPr/>
        </p:nvSpPr>
        <p:spPr>
          <a:xfrm>
            <a:off x="5799909" y="5792872"/>
            <a:ext cx="4106092" cy="1065127"/>
          </a:xfrm>
          <a:prstGeom prst="rect">
            <a:avLst/>
          </a:prstGeom>
          <a:gradFill flip="none" rotWithShape="1">
            <a:gsLst>
              <a:gs pos="0">
                <a:schemeClr val="accent1">
                  <a:lumMod val="5000"/>
                  <a:lumOff val="95000"/>
                  <a:alpha val="0"/>
                </a:schemeClr>
              </a:gs>
              <a:gs pos="36000">
                <a:schemeClr val="bg1">
                  <a:alpha val="9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Text, logo&#10;&#10;Description automatically generated">
            <a:extLst>
              <a:ext uri="{FF2B5EF4-FFF2-40B4-BE49-F238E27FC236}">
                <a16:creationId xmlns:a16="http://schemas.microsoft.com/office/drawing/2014/main" id="{9E7A7B09-3024-838F-0617-3C1609249A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2486" y="6001771"/>
            <a:ext cx="2379785" cy="678107"/>
          </a:xfrm>
          <a:prstGeom prst="rect">
            <a:avLst/>
          </a:prstGeom>
        </p:spPr>
      </p:pic>
    </p:spTree>
    <p:extLst>
      <p:ext uri="{BB962C8B-B14F-4D97-AF65-F5344CB8AC3E}">
        <p14:creationId xmlns:p14="http://schemas.microsoft.com/office/powerpoint/2010/main" val="1428193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72ACF1-1C73-F0BA-5F84-482F8ED8CA13}"/>
              </a:ext>
            </a:extLst>
          </p:cNvPr>
          <p:cNvSpPr/>
          <p:nvPr/>
        </p:nvSpPr>
        <p:spPr>
          <a:xfrm>
            <a:off x="5124616" y="150256"/>
            <a:ext cx="4650378" cy="6535325"/>
          </a:xfrm>
          <a:prstGeom prst="rect">
            <a:avLst/>
          </a:prstGeom>
          <a:solidFill>
            <a:srgbClr val="BFC9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t>This substantial five-bedroom family home offers exceptionally generous accommodation and an inviting atmosphere, perfectly suited to modern family living.</a:t>
            </a:r>
          </a:p>
          <a:p>
            <a:endParaRPr lang="en-GB" sz="1200" dirty="0"/>
          </a:p>
          <a:p>
            <a:r>
              <a:rPr lang="en-GB" sz="1200" dirty="0"/>
              <a:t>Upon entering the property, you are welcomed by a spacious entrance vestibule that creates an impressive first impression and leads into the extensive accommodation beyond.</a:t>
            </a:r>
          </a:p>
          <a:p>
            <a:endParaRPr lang="en-GB" sz="1200" dirty="0"/>
          </a:p>
          <a:p>
            <a:r>
              <a:rPr lang="en-GB" sz="1200" dirty="0"/>
              <a:t>The property enjoys an abundance of versatile living space throughout, combining generous proportions with a warm and cosy feel that makes it ideal for both everyday family life and entertaining.</a:t>
            </a:r>
          </a:p>
          <a:p>
            <a:r>
              <a:rPr lang="en-GB" sz="1200" dirty="0"/>
              <a:t>Thoughtfully designed with practicality in mind, the home also benefits from a flexible attached annex, adding further versatility and enhancing the impressive accommodation on offer.</a:t>
            </a:r>
          </a:p>
          <a:p>
            <a:pPr algn="ctr"/>
            <a:endParaRPr lang="en-GB" sz="1200" dirty="0"/>
          </a:p>
        </p:txBody>
      </p:sp>
      <p:sp>
        <p:nvSpPr>
          <p:cNvPr id="13" name="TextBox 12">
            <a:extLst>
              <a:ext uri="{FF2B5EF4-FFF2-40B4-BE49-F238E27FC236}">
                <a16:creationId xmlns:a16="http://schemas.microsoft.com/office/drawing/2014/main" id="{26FA1268-7AF3-7078-4E8D-791EC451E699}"/>
              </a:ext>
            </a:extLst>
          </p:cNvPr>
          <p:cNvSpPr txBox="1"/>
          <p:nvPr/>
        </p:nvSpPr>
        <p:spPr>
          <a:xfrm>
            <a:off x="5283548" y="696399"/>
            <a:ext cx="4332514" cy="523220"/>
          </a:xfrm>
          <a:prstGeom prst="rect">
            <a:avLst/>
          </a:prstGeom>
          <a:noFill/>
        </p:spPr>
        <p:txBody>
          <a:bodyPr wrap="square" lIns="91440" tIns="45720" rIns="91440" bIns="45720" rtlCol="0" anchor="t">
            <a:spAutoFit/>
          </a:bodyPr>
          <a:lstStyle/>
          <a:p>
            <a:pPr algn="ctr"/>
            <a:endParaRPr lang="en-GB" sz="1400" dirty="0">
              <a:solidFill>
                <a:schemeClr val="bg1"/>
              </a:solidFill>
              <a:ea typeface="+mn-lt"/>
              <a:cs typeface="+mn-lt"/>
            </a:endParaRPr>
          </a:p>
          <a:p>
            <a:pPr algn="ctr"/>
            <a:endParaRPr lang="en-GB" sz="1400" dirty="0">
              <a:solidFill>
                <a:schemeClr val="bg1"/>
              </a:solidFill>
              <a:ea typeface="+mn-lt"/>
              <a:cs typeface="+mn-lt"/>
            </a:endParaRPr>
          </a:p>
        </p:txBody>
      </p:sp>
      <p:sp>
        <p:nvSpPr>
          <p:cNvPr id="17" name="Rectangle 16">
            <a:extLst>
              <a:ext uri="{FF2B5EF4-FFF2-40B4-BE49-F238E27FC236}">
                <a16:creationId xmlns:a16="http://schemas.microsoft.com/office/drawing/2014/main" id="{6B07D6AB-4162-BC9A-5836-1511B59003A9}"/>
              </a:ext>
            </a:extLst>
          </p:cNvPr>
          <p:cNvSpPr/>
          <p:nvPr/>
        </p:nvSpPr>
        <p:spPr>
          <a:xfrm rot="5400000">
            <a:off x="2432666" y="933989"/>
            <a:ext cx="102528" cy="4967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Picture 1" descr="A picture containing text, clipart&#10;&#10;Description automatically generated">
            <a:extLst>
              <a:ext uri="{FF2B5EF4-FFF2-40B4-BE49-F238E27FC236}">
                <a16:creationId xmlns:a16="http://schemas.microsoft.com/office/drawing/2014/main" id="{5449EF68-5C01-D367-19C3-50958DFE3A04}"/>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6456783" y="6064899"/>
            <a:ext cx="1884024" cy="491804"/>
          </a:xfrm>
          <a:prstGeom prst="rect">
            <a:avLst/>
          </a:prstGeom>
        </p:spPr>
      </p:pic>
      <p:pic>
        <p:nvPicPr>
          <p:cNvPr id="6" name="Picture 5">
            <a:extLst>
              <a:ext uri="{FF2B5EF4-FFF2-40B4-BE49-F238E27FC236}">
                <a16:creationId xmlns:a16="http://schemas.microsoft.com/office/drawing/2014/main" id="{1CD5B86B-C660-099E-A45F-46A906035F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70" y="106144"/>
            <a:ext cx="4921126" cy="3280751"/>
          </a:xfrm>
          <a:prstGeom prst="rect">
            <a:avLst/>
          </a:prstGeom>
        </p:spPr>
      </p:pic>
      <p:pic>
        <p:nvPicPr>
          <p:cNvPr id="8" name="Picture 7">
            <a:extLst>
              <a:ext uri="{FF2B5EF4-FFF2-40B4-BE49-F238E27FC236}">
                <a16:creationId xmlns:a16="http://schemas.microsoft.com/office/drawing/2014/main" id="{3BD014D0-81B8-303E-DAE8-93A94865E0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866" y="3469184"/>
            <a:ext cx="4876730" cy="3214432"/>
          </a:xfrm>
          <a:prstGeom prst="rect">
            <a:avLst/>
          </a:prstGeom>
        </p:spPr>
      </p:pic>
    </p:spTree>
    <p:extLst>
      <p:ext uri="{BB962C8B-B14F-4D97-AF65-F5344CB8AC3E}">
        <p14:creationId xmlns:p14="http://schemas.microsoft.com/office/powerpoint/2010/main" val="552784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599C"/>
        </a:solidFill>
        <a:effectLst/>
      </p:bgPr>
    </p:bg>
    <p:spTree>
      <p:nvGrpSpPr>
        <p:cNvPr id="1" name=""/>
        <p:cNvGrpSpPr/>
        <p:nvPr/>
      </p:nvGrpSpPr>
      <p:grpSpPr>
        <a:xfrm>
          <a:off x="0" y="0"/>
          <a:ext cx="0" cy="0"/>
          <a:chOff x="0" y="0"/>
          <a:chExt cx="0" cy="0"/>
        </a:xfrm>
      </p:grpSpPr>
      <p:pic>
        <p:nvPicPr>
          <p:cNvPr id="2" name="Picture 1" descr="Text, logo&#10;&#10;Description automatically generated">
            <a:extLst>
              <a:ext uri="{FF2B5EF4-FFF2-40B4-BE49-F238E27FC236}">
                <a16:creationId xmlns:a16="http://schemas.microsoft.com/office/drawing/2014/main" id="{3BD71F08-DFE7-A60E-DD5F-255FD4CB40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2486" y="6001771"/>
            <a:ext cx="2379785" cy="678107"/>
          </a:xfrm>
          <a:prstGeom prst="rect">
            <a:avLst/>
          </a:prstGeom>
        </p:spPr>
      </p:pic>
      <p:sp>
        <p:nvSpPr>
          <p:cNvPr id="16" name="Rectangle 15">
            <a:extLst>
              <a:ext uri="{FF2B5EF4-FFF2-40B4-BE49-F238E27FC236}">
                <a16:creationId xmlns:a16="http://schemas.microsoft.com/office/drawing/2014/main" id="{FE7D772B-1EB7-9320-FC0C-3B06D6FC8956}"/>
              </a:ext>
            </a:extLst>
          </p:cNvPr>
          <p:cNvSpPr/>
          <p:nvPr/>
        </p:nvSpPr>
        <p:spPr>
          <a:xfrm>
            <a:off x="4894216" y="0"/>
            <a:ext cx="102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0FE3357-5849-B1E2-3071-36E61CA50036}"/>
              </a:ext>
            </a:extLst>
          </p:cNvPr>
          <p:cNvSpPr/>
          <p:nvPr/>
        </p:nvSpPr>
        <p:spPr>
          <a:xfrm rot="5400000">
            <a:off x="4908345" y="-1528473"/>
            <a:ext cx="89309" cy="990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329006FB-6CF6-FACF-1BF5-49EB77CEFD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946"/>
            <a:ext cx="4894216" cy="3398757"/>
          </a:xfrm>
          <a:prstGeom prst="rect">
            <a:avLst/>
          </a:prstGeom>
        </p:spPr>
      </p:pic>
      <p:pic>
        <p:nvPicPr>
          <p:cNvPr id="6" name="Picture 5">
            <a:extLst>
              <a:ext uri="{FF2B5EF4-FFF2-40B4-BE49-F238E27FC236}">
                <a16:creationId xmlns:a16="http://schemas.microsoft.com/office/drawing/2014/main" id="{6D98BBED-E9C4-A039-AA67-1374B44930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468189"/>
            <a:ext cx="4894215" cy="3398757"/>
          </a:xfrm>
          <a:prstGeom prst="rect">
            <a:avLst/>
          </a:prstGeom>
        </p:spPr>
      </p:pic>
      <p:pic>
        <p:nvPicPr>
          <p:cNvPr id="8" name="Picture 7">
            <a:extLst>
              <a:ext uri="{FF2B5EF4-FFF2-40B4-BE49-F238E27FC236}">
                <a16:creationId xmlns:a16="http://schemas.microsoft.com/office/drawing/2014/main" id="{A57EAA6B-0422-A9AB-0676-DDD69DB23A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6329" y="-8946"/>
            <a:ext cx="4923093" cy="3389463"/>
          </a:xfrm>
          <a:prstGeom prst="rect">
            <a:avLst/>
          </a:prstGeom>
        </p:spPr>
      </p:pic>
      <p:pic>
        <p:nvPicPr>
          <p:cNvPr id="12" name="Picture 11">
            <a:extLst>
              <a:ext uri="{FF2B5EF4-FFF2-40B4-BE49-F238E27FC236}">
                <a16:creationId xmlns:a16="http://schemas.microsoft.com/office/drawing/2014/main" id="{95448229-6DD1-E10C-1643-20A7DC5488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96329" y="3478128"/>
            <a:ext cx="4878759" cy="3370926"/>
          </a:xfrm>
          <a:prstGeom prst="rect">
            <a:avLst/>
          </a:prstGeom>
        </p:spPr>
      </p:pic>
    </p:spTree>
    <p:extLst>
      <p:ext uri="{BB962C8B-B14F-4D97-AF65-F5344CB8AC3E}">
        <p14:creationId xmlns:p14="http://schemas.microsoft.com/office/powerpoint/2010/main" val="534234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72ACF1-1C73-F0BA-5F84-482F8ED8CA13}"/>
              </a:ext>
            </a:extLst>
          </p:cNvPr>
          <p:cNvSpPr/>
          <p:nvPr/>
        </p:nvSpPr>
        <p:spPr>
          <a:xfrm>
            <a:off x="5047374" y="150256"/>
            <a:ext cx="4650378" cy="6614438"/>
          </a:xfrm>
          <a:prstGeom prst="rect">
            <a:avLst/>
          </a:prstGeom>
          <a:solidFill>
            <a:srgbClr val="BFC9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t>The property benefits from five well-proportioned bedrooms, offering excellent accommodation and flexibility for growing families and a variety of living arrangements, including a primary bedroom with en-suite facilities.</a:t>
            </a:r>
          </a:p>
          <a:p>
            <a:endParaRPr lang="en-GB" sz="1400" dirty="0"/>
          </a:p>
          <a:p>
            <a:r>
              <a:rPr lang="en-GB" sz="1400" dirty="0"/>
              <a:t>Further enhancing the home's appeal is the attached annex, providing additional versatile space and adding to the already impressive accommodation on offer.</a:t>
            </a:r>
          </a:p>
          <a:p>
            <a:endParaRPr lang="en-GB" sz="1400" dirty="0"/>
          </a:p>
          <a:p>
            <a:r>
              <a:rPr lang="en-GB" sz="1400" dirty="0"/>
              <a:t>Externally, the property benefits from a large private driveway, private front and rear outdoor space, and a fantastic opportunity to create a wonderful family garden and entertaining area.</a:t>
            </a:r>
          </a:p>
          <a:p>
            <a:pPr algn="ctr"/>
            <a:endParaRPr lang="en-GB" sz="1200" dirty="0"/>
          </a:p>
          <a:p>
            <a:pPr algn="ctr"/>
            <a:endParaRPr lang="en-GB" sz="1200" dirty="0"/>
          </a:p>
        </p:txBody>
      </p:sp>
      <p:sp>
        <p:nvSpPr>
          <p:cNvPr id="3" name="Rectangle 2">
            <a:extLst>
              <a:ext uri="{FF2B5EF4-FFF2-40B4-BE49-F238E27FC236}">
                <a16:creationId xmlns:a16="http://schemas.microsoft.com/office/drawing/2014/main" id="{90B6B6AC-24D3-505F-0180-19A7F847C56F}"/>
              </a:ext>
            </a:extLst>
          </p:cNvPr>
          <p:cNvSpPr/>
          <p:nvPr/>
        </p:nvSpPr>
        <p:spPr>
          <a:xfrm rot="5400000">
            <a:off x="2432666" y="933989"/>
            <a:ext cx="102528" cy="4967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A picture containing text, clipart&#10;&#10;Description automatically generated">
            <a:extLst>
              <a:ext uri="{FF2B5EF4-FFF2-40B4-BE49-F238E27FC236}">
                <a16:creationId xmlns:a16="http://schemas.microsoft.com/office/drawing/2014/main" id="{ABDD1823-2155-473A-3AD9-9E37C91C1799}"/>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6633549" y="6120882"/>
            <a:ext cx="1770508" cy="462172"/>
          </a:xfrm>
          <a:prstGeom prst="rect">
            <a:avLst/>
          </a:prstGeom>
        </p:spPr>
      </p:pic>
      <p:pic>
        <p:nvPicPr>
          <p:cNvPr id="5" name="Picture 4">
            <a:extLst>
              <a:ext uri="{FF2B5EF4-FFF2-40B4-BE49-F238E27FC236}">
                <a16:creationId xmlns:a16="http://schemas.microsoft.com/office/drawing/2014/main" id="{DD2503BC-E921-864B-466D-37DD9B4281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17" y="115919"/>
            <a:ext cx="4953000" cy="3302000"/>
          </a:xfrm>
          <a:prstGeom prst="rect">
            <a:avLst/>
          </a:prstGeom>
        </p:spPr>
      </p:pic>
      <p:pic>
        <p:nvPicPr>
          <p:cNvPr id="9" name="Picture 8">
            <a:extLst>
              <a:ext uri="{FF2B5EF4-FFF2-40B4-BE49-F238E27FC236}">
                <a16:creationId xmlns:a16="http://schemas.microsoft.com/office/drawing/2014/main" id="{36B2B909-36F8-889E-1D8B-58A2A4565B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617" y="3499105"/>
            <a:ext cx="4953000" cy="3265589"/>
          </a:xfrm>
          <a:prstGeom prst="rect">
            <a:avLst/>
          </a:prstGeom>
        </p:spPr>
      </p:pic>
    </p:spTree>
    <p:extLst>
      <p:ext uri="{BB962C8B-B14F-4D97-AF65-F5344CB8AC3E}">
        <p14:creationId xmlns:p14="http://schemas.microsoft.com/office/powerpoint/2010/main" val="3147078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599C"/>
        </a:solidFill>
        <a:effectLst/>
      </p:bgPr>
    </p:bg>
    <p:spTree>
      <p:nvGrpSpPr>
        <p:cNvPr id="1" name=""/>
        <p:cNvGrpSpPr/>
        <p:nvPr/>
      </p:nvGrpSpPr>
      <p:grpSpPr>
        <a:xfrm>
          <a:off x="0" y="0"/>
          <a:ext cx="0" cy="0"/>
          <a:chOff x="0" y="0"/>
          <a:chExt cx="0" cy="0"/>
        </a:xfrm>
      </p:grpSpPr>
      <p:pic>
        <p:nvPicPr>
          <p:cNvPr id="2" name="Picture 1" descr="Text, logo&#10;&#10;Description automatically generated">
            <a:extLst>
              <a:ext uri="{FF2B5EF4-FFF2-40B4-BE49-F238E27FC236}">
                <a16:creationId xmlns:a16="http://schemas.microsoft.com/office/drawing/2014/main" id="{3BD71F08-DFE7-A60E-DD5F-255FD4CB40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2486" y="6001771"/>
            <a:ext cx="2379785" cy="678107"/>
          </a:xfrm>
          <a:prstGeom prst="rect">
            <a:avLst/>
          </a:prstGeom>
        </p:spPr>
      </p:pic>
      <p:sp>
        <p:nvSpPr>
          <p:cNvPr id="16" name="Rectangle 15">
            <a:extLst>
              <a:ext uri="{FF2B5EF4-FFF2-40B4-BE49-F238E27FC236}">
                <a16:creationId xmlns:a16="http://schemas.microsoft.com/office/drawing/2014/main" id="{FE7D772B-1EB7-9320-FC0C-3B06D6FC8956}"/>
              </a:ext>
            </a:extLst>
          </p:cNvPr>
          <p:cNvSpPr/>
          <p:nvPr/>
        </p:nvSpPr>
        <p:spPr>
          <a:xfrm>
            <a:off x="4894216" y="0"/>
            <a:ext cx="102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0FE3357-5849-B1E2-3071-36E61CA50036}"/>
              </a:ext>
            </a:extLst>
          </p:cNvPr>
          <p:cNvSpPr/>
          <p:nvPr/>
        </p:nvSpPr>
        <p:spPr>
          <a:xfrm rot="5400000">
            <a:off x="4908345" y="-1528473"/>
            <a:ext cx="89309" cy="990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318145EE-89ED-135C-F7CC-4126E3B347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894216" cy="3389811"/>
          </a:xfrm>
          <a:prstGeom prst="rect">
            <a:avLst/>
          </a:prstGeom>
        </p:spPr>
      </p:pic>
      <p:pic>
        <p:nvPicPr>
          <p:cNvPr id="6" name="Picture 5">
            <a:extLst>
              <a:ext uri="{FF2B5EF4-FFF2-40B4-BE49-F238E27FC236}">
                <a16:creationId xmlns:a16="http://schemas.microsoft.com/office/drawing/2014/main" id="{A3FE186B-CA09-4D35-0A4A-2715D73A2A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468190"/>
            <a:ext cx="4894215" cy="3380864"/>
          </a:xfrm>
          <a:prstGeom prst="rect">
            <a:avLst/>
          </a:prstGeom>
        </p:spPr>
      </p:pic>
      <p:pic>
        <p:nvPicPr>
          <p:cNvPr id="8" name="Picture 7">
            <a:extLst>
              <a:ext uri="{FF2B5EF4-FFF2-40B4-BE49-F238E27FC236}">
                <a16:creationId xmlns:a16="http://schemas.microsoft.com/office/drawing/2014/main" id="{069633B2-3D90-7D3C-4116-03CF395CF1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6329" y="-77116"/>
            <a:ext cx="4894210" cy="3466927"/>
          </a:xfrm>
          <a:prstGeom prst="rect">
            <a:avLst/>
          </a:prstGeom>
        </p:spPr>
      </p:pic>
      <p:pic>
        <p:nvPicPr>
          <p:cNvPr id="12" name="Picture 11">
            <a:extLst>
              <a:ext uri="{FF2B5EF4-FFF2-40B4-BE49-F238E27FC236}">
                <a16:creationId xmlns:a16="http://schemas.microsoft.com/office/drawing/2014/main" id="{ADAB0BCF-1CD4-68E7-81CF-298172A999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09890" y="3468190"/>
            <a:ext cx="4896110" cy="3378609"/>
          </a:xfrm>
          <a:prstGeom prst="rect">
            <a:avLst/>
          </a:prstGeom>
        </p:spPr>
      </p:pic>
    </p:spTree>
    <p:extLst>
      <p:ext uri="{BB962C8B-B14F-4D97-AF65-F5344CB8AC3E}">
        <p14:creationId xmlns:p14="http://schemas.microsoft.com/office/powerpoint/2010/main" val="4207879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72ACF1-1C73-F0BA-5F84-482F8ED8CA13}"/>
              </a:ext>
            </a:extLst>
          </p:cNvPr>
          <p:cNvSpPr/>
          <p:nvPr/>
        </p:nvSpPr>
        <p:spPr>
          <a:xfrm>
            <a:off x="4756496" y="275995"/>
            <a:ext cx="5030084" cy="6460183"/>
          </a:xfrm>
          <a:prstGeom prst="rect">
            <a:avLst/>
          </a:prstGeom>
          <a:solidFill>
            <a:srgbClr val="BFC9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pic>
        <p:nvPicPr>
          <p:cNvPr id="6" name="Graphic 5" descr="Receiver outline">
            <a:extLst>
              <a:ext uri="{FF2B5EF4-FFF2-40B4-BE49-F238E27FC236}">
                <a16:creationId xmlns:a16="http://schemas.microsoft.com/office/drawing/2014/main" id="{DD317E6D-90BE-C325-1C09-5012E2A0C49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5244755" y="3507633"/>
            <a:ext cx="342923" cy="342923"/>
          </a:xfrm>
          <a:prstGeom prst="rect">
            <a:avLst/>
          </a:prstGeom>
        </p:spPr>
      </p:pic>
      <p:pic>
        <p:nvPicPr>
          <p:cNvPr id="11" name="Graphic 10" descr="Envelope outline">
            <a:hlinkClick r:id="rId3"/>
            <a:extLst>
              <a:ext uri="{FF2B5EF4-FFF2-40B4-BE49-F238E27FC236}">
                <a16:creationId xmlns:a16="http://schemas.microsoft.com/office/drawing/2014/main" id="{78E896E3-4D71-6AE2-3F79-26DE2620674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40565" y="3850556"/>
            <a:ext cx="342923" cy="342923"/>
          </a:xfrm>
          <a:prstGeom prst="rect">
            <a:avLst/>
          </a:prstGeom>
        </p:spPr>
      </p:pic>
      <p:pic>
        <p:nvPicPr>
          <p:cNvPr id="17" name="Graphic 16" descr="Internet outline">
            <a:hlinkClick r:id="rId5"/>
            <a:extLst>
              <a:ext uri="{FF2B5EF4-FFF2-40B4-BE49-F238E27FC236}">
                <a16:creationId xmlns:a16="http://schemas.microsoft.com/office/drawing/2014/main" id="{CB10F295-EB78-E311-C4F4-858D578479C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40564" y="4197848"/>
            <a:ext cx="342923" cy="342923"/>
          </a:xfrm>
          <a:prstGeom prst="rect">
            <a:avLst/>
          </a:prstGeom>
        </p:spPr>
      </p:pic>
      <p:sp>
        <p:nvSpPr>
          <p:cNvPr id="18" name="TextBox 17">
            <a:extLst>
              <a:ext uri="{FF2B5EF4-FFF2-40B4-BE49-F238E27FC236}">
                <a16:creationId xmlns:a16="http://schemas.microsoft.com/office/drawing/2014/main" id="{78630C3D-AC66-6ECE-A9C1-CEF88E5774A9}"/>
              </a:ext>
            </a:extLst>
          </p:cNvPr>
          <p:cNvSpPr txBox="1"/>
          <p:nvPr/>
        </p:nvSpPr>
        <p:spPr>
          <a:xfrm>
            <a:off x="5149505" y="3057727"/>
            <a:ext cx="2419350" cy="369332"/>
          </a:xfrm>
          <a:prstGeom prst="rect">
            <a:avLst/>
          </a:prstGeom>
          <a:noFill/>
        </p:spPr>
        <p:txBody>
          <a:bodyPr wrap="square" rtlCol="0">
            <a:spAutoFit/>
          </a:bodyPr>
          <a:lstStyle/>
          <a:p>
            <a:r>
              <a:rPr lang="en-GB" dirty="0">
                <a:solidFill>
                  <a:schemeClr val="bg1"/>
                </a:solidFill>
                <a:latin typeface="Bahnschrift SemiBold SemiConden" panose="020B0502040204020203" pitchFamily="34" charset="0"/>
              </a:rPr>
              <a:t>Get in touch</a:t>
            </a:r>
          </a:p>
        </p:txBody>
      </p:sp>
      <p:sp>
        <p:nvSpPr>
          <p:cNvPr id="19" name="TextBox 18">
            <a:extLst>
              <a:ext uri="{FF2B5EF4-FFF2-40B4-BE49-F238E27FC236}">
                <a16:creationId xmlns:a16="http://schemas.microsoft.com/office/drawing/2014/main" id="{97B8CC88-F7F0-38A0-79C9-140AFA5D2F6F}"/>
              </a:ext>
            </a:extLst>
          </p:cNvPr>
          <p:cNvSpPr txBox="1"/>
          <p:nvPr/>
        </p:nvSpPr>
        <p:spPr>
          <a:xfrm>
            <a:off x="5587678" y="3506087"/>
            <a:ext cx="1933575" cy="338554"/>
          </a:xfrm>
          <a:prstGeom prst="rect">
            <a:avLst/>
          </a:prstGeom>
          <a:noFill/>
        </p:spPr>
        <p:txBody>
          <a:bodyPr wrap="square" rtlCol="0">
            <a:spAutoFit/>
          </a:bodyPr>
          <a:lstStyle/>
          <a:p>
            <a:r>
              <a:rPr lang="en-GB" sz="1600" dirty="0">
                <a:solidFill>
                  <a:schemeClr val="bg1"/>
                </a:solidFill>
              </a:rPr>
              <a:t>0131 644 6060</a:t>
            </a:r>
          </a:p>
        </p:txBody>
      </p:sp>
      <p:sp>
        <p:nvSpPr>
          <p:cNvPr id="20" name="TextBox 19">
            <a:hlinkClick r:id="rId3"/>
            <a:extLst>
              <a:ext uri="{FF2B5EF4-FFF2-40B4-BE49-F238E27FC236}">
                <a16:creationId xmlns:a16="http://schemas.microsoft.com/office/drawing/2014/main" id="{86AB5930-9172-745C-750E-903FBA1A60DC}"/>
              </a:ext>
            </a:extLst>
          </p:cNvPr>
          <p:cNvSpPr txBox="1"/>
          <p:nvPr/>
        </p:nvSpPr>
        <p:spPr>
          <a:xfrm>
            <a:off x="5587678" y="3851124"/>
            <a:ext cx="2676502" cy="338554"/>
          </a:xfrm>
          <a:prstGeom prst="rect">
            <a:avLst/>
          </a:prstGeom>
          <a:noFill/>
        </p:spPr>
        <p:txBody>
          <a:bodyPr wrap="square" rtlCol="0">
            <a:spAutoFit/>
          </a:bodyPr>
          <a:lstStyle/>
          <a:p>
            <a:r>
              <a:rPr lang="en-GB" sz="1600" dirty="0">
                <a:solidFill>
                  <a:schemeClr val="bg1"/>
                </a:solidFill>
              </a:rPr>
              <a:t>sales@monarch-legal.co.uk</a:t>
            </a:r>
          </a:p>
        </p:txBody>
      </p:sp>
      <p:sp>
        <p:nvSpPr>
          <p:cNvPr id="21" name="TextBox 20">
            <a:hlinkClick r:id="rId5"/>
            <a:extLst>
              <a:ext uri="{FF2B5EF4-FFF2-40B4-BE49-F238E27FC236}">
                <a16:creationId xmlns:a16="http://schemas.microsoft.com/office/drawing/2014/main" id="{DF5D6EE4-D7DD-9B70-74D1-08F8B961100C}"/>
              </a:ext>
            </a:extLst>
          </p:cNvPr>
          <p:cNvSpPr txBox="1"/>
          <p:nvPr/>
        </p:nvSpPr>
        <p:spPr>
          <a:xfrm>
            <a:off x="5587678" y="4197848"/>
            <a:ext cx="2676502" cy="338554"/>
          </a:xfrm>
          <a:prstGeom prst="rect">
            <a:avLst/>
          </a:prstGeom>
          <a:noFill/>
        </p:spPr>
        <p:txBody>
          <a:bodyPr wrap="square" rtlCol="0">
            <a:spAutoFit/>
          </a:bodyPr>
          <a:lstStyle/>
          <a:p>
            <a:r>
              <a:rPr lang="en-GB" sz="1600" dirty="0">
                <a:solidFill>
                  <a:schemeClr val="bg1"/>
                </a:solidFill>
              </a:rPr>
              <a:t>monarch-legal.co.uk</a:t>
            </a:r>
          </a:p>
        </p:txBody>
      </p:sp>
      <p:sp>
        <p:nvSpPr>
          <p:cNvPr id="27" name="TextBox 26">
            <a:extLst>
              <a:ext uri="{FF2B5EF4-FFF2-40B4-BE49-F238E27FC236}">
                <a16:creationId xmlns:a16="http://schemas.microsoft.com/office/drawing/2014/main" id="{5A9836A2-6212-8426-5246-D87EFA03767A}"/>
              </a:ext>
            </a:extLst>
          </p:cNvPr>
          <p:cNvSpPr txBox="1"/>
          <p:nvPr/>
        </p:nvSpPr>
        <p:spPr>
          <a:xfrm>
            <a:off x="5149505" y="4504436"/>
            <a:ext cx="4497416" cy="2246769"/>
          </a:xfrm>
          <a:prstGeom prst="rect">
            <a:avLst/>
          </a:prstGeom>
          <a:noFill/>
        </p:spPr>
        <p:txBody>
          <a:bodyPr wrap="square" rtlCol="0">
            <a:spAutoFit/>
          </a:bodyPr>
          <a:lstStyle/>
          <a:p>
            <a:pPr algn="l"/>
            <a:r>
              <a:rPr lang="en-GB" sz="1000" b="1" i="0" dirty="0">
                <a:solidFill>
                  <a:schemeClr val="bg1"/>
                </a:solidFill>
                <a:effectLst/>
                <a:latin typeface="BlinkMacSystemFont"/>
              </a:rPr>
              <a:t>Misrepresentations</a:t>
            </a:r>
          </a:p>
          <a:p>
            <a:pPr algn="just"/>
            <a:r>
              <a:rPr lang="en-GB" sz="1000" b="0" i="0" dirty="0">
                <a:solidFill>
                  <a:schemeClr val="bg1"/>
                </a:solidFill>
                <a:effectLst/>
                <a:latin typeface="BlinkMacSystemFont"/>
              </a:rPr>
              <a:t>The property is sold with all faults and defects, whether of condition or otherwise and neither the seller nor the selling agent, are responsible for such faults and defects, nor for any statement contained in the particulars of the property prepared by the said agent. The Purchaser(s) shall be deemed to acknowledge that he has not entered into contract in reliance on the said statements, that he has satisfied himself as to the content of each of the said statements by inspection or otherwise and that no warranty or representation has been made by the seller or the said agents in relation to or in connection with the property. Any error, omission or mis-statement in any of the said statements shall not entitle the purchaser(s) to rescind or to be discharged from this contract, nor entitle either party to compensation or damages nor in any circumstances to give either party any cause for action.</a:t>
            </a:r>
          </a:p>
          <a:p>
            <a:endParaRPr lang="en-GB" sz="1000" dirty="0"/>
          </a:p>
        </p:txBody>
      </p:sp>
      <p:sp>
        <p:nvSpPr>
          <p:cNvPr id="4" name="TextBox 3">
            <a:extLst>
              <a:ext uri="{FF2B5EF4-FFF2-40B4-BE49-F238E27FC236}">
                <a16:creationId xmlns:a16="http://schemas.microsoft.com/office/drawing/2014/main" id="{A1510B5B-265F-BF4A-316B-B059AD2A5F14}"/>
              </a:ext>
            </a:extLst>
          </p:cNvPr>
          <p:cNvSpPr txBox="1"/>
          <p:nvPr/>
        </p:nvSpPr>
        <p:spPr>
          <a:xfrm>
            <a:off x="5057131" y="671804"/>
            <a:ext cx="4656036" cy="2285241"/>
          </a:xfrm>
          <a:prstGeom prst="rect">
            <a:avLst/>
          </a:prstGeom>
          <a:noFill/>
        </p:spPr>
        <p:txBody>
          <a:bodyPr wrap="square" rtlCol="0">
            <a:spAutoFit/>
          </a:bodyPr>
          <a:lstStyle/>
          <a:p>
            <a:r>
              <a:rPr lang="en-GB" sz="1200" dirty="0">
                <a:solidFill>
                  <a:schemeClr val="bg1"/>
                </a:solidFill>
              </a:rPr>
              <a:t>The property is situated within the picturesque town of Callander, offering a peaceful semi-rural lifestyle while still benefiting from an excellent range of local amenities. The town provides a welcoming community atmosphere with a selection of independent shops, cafés, restaurants and everyday conveniences all within easy reach.</a:t>
            </a:r>
          </a:p>
          <a:p>
            <a:endParaRPr lang="en-GB" sz="1200" dirty="0">
              <a:solidFill>
                <a:schemeClr val="bg1"/>
              </a:solidFill>
            </a:endParaRPr>
          </a:p>
          <a:p>
            <a:r>
              <a:rPr lang="en-GB" sz="1200" dirty="0">
                <a:solidFill>
                  <a:schemeClr val="bg1"/>
                </a:solidFill>
              </a:rPr>
              <a:t>Surrounded by beautiful scenery, Callander also offers a variety of nearby walking routes and outdoor pursuits, making it ideal for those who enjoy an active lifestyle. Well connected by road links to surrounding towns and cities, the area combines countryside living with everyday practicality, making it a highly desirable place to call home.</a:t>
            </a:r>
          </a:p>
          <a:p>
            <a:endParaRPr lang="en-GB" sz="1050" dirty="0">
              <a:solidFill>
                <a:schemeClr val="bg1"/>
              </a:solidFill>
            </a:endParaRPr>
          </a:p>
        </p:txBody>
      </p:sp>
      <p:pic>
        <p:nvPicPr>
          <p:cNvPr id="5" name="Picture 4">
            <a:extLst>
              <a:ext uri="{FF2B5EF4-FFF2-40B4-BE49-F238E27FC236}">
                <a16:creationId xmlns:a16="http://schemas.microsoft.com/office/drawing/2014/main" id="{15774E3F-F522-C422-E378-9A3200E07D8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75995"/>
            <a:ext cx="4742433" cy="3161381"/>
          </a:xfrm>
          <a:prstGeom prst="rect">
            <a:avLst/>
          </a:prstGeom>
        </p:spPr>
      </p:pic>
      <p:pic>
        <p:nvPicPr>
          <p:cNvPr id="8" name="Picture 7">
            <a:extLst>
              <a:ext uri="{FF2B5EF4-FFF2-40B4-BE49-F238E27FC236}">
                <a16:creationId xmlns:a16="http://schemas.microsoft.com/office/drawing/2014/main" id="{10656EA0-8925-19B4-344E-5F0AC51C3D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9420" y="3492986"/>
            <a:ext cx="4428062" cy="3365014"/>
          </a:xfrm>
          <a:prstGeom prst="rect">
            <a:avLst/>
          </a:prstGeom>
        </p:spPr>
      </p:pic>
    </p:spTree>
    <p:extLst>
      <p:ext uri="{BB962C8B-B14F-4D97-AF65-F5344CB8AC3E}">
        <p14:creationId xmlns:p14="http://schemas.microsoft.com/office/powerpoint/2010/main" val="360989203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1150</TotalTime>
  <Words>509</Words>
  <Application>Microsoft Office PowerPoint</Application>
  <PresentationFormat>A4 Paper (210x297 mm)</PresentationFormat>
  <Paragraphs>22</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Bahnschrift SemiBold SemiConden</vt:lpstr>
      <vt:lpstr>Bahnschrift SemiCondensed</vt:lpstr>
      <vt:lpstr>BlinkMacSystemFont</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Shields</dc:creator>
  <cp:lastModifiedBy>Lydia Noblett</cp:lastModifiedBy>
  <cp:revision>312</cp:revision>
  <dcterms:created xsi:type="dcterms:W3CDTF">2023-02-06T18:18:13Z</dcterms:created>
  <dcterms:modified xsi:type="dcterms:W3CDTF">2026-06-19T15:50:33Z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1206760</vt:lpwstr>
  </property>
  <property fmtid="{D5CDD505-2E9C-101B-9397-08002B2CF9AE}" name="NXPowerLiteSettings" pid="3">
    <vt:lpwstr>F7000400038000</vt:lpwstr>
  </property>
  <property fmtid="{D5CDD505-2E9C-101B-9397-08002B2CF9AE}" name="NXPowerLiteVersion" pid="4">
    <vt:lpwstr>S11.0.1</vt:lpwstr>
  </property>
</Properties>
</file>