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C9CF"/>
    <a:srgbClr val="005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034F0-2A7B-4C05-818A-90C2E71633B3}" v="1" dt="2026-06-19T13:24:48.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95" d="100"/>
          <a:sy n="95" d="100"/>
        </p:scale>
        <p:origin x="8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Noblett" userId="458322aea310c895" providerId="LiveId" clId="{1F28296D-304C-4CFB-AFA7-8299A29412DB}"/>
    <pc:docChg chg="custSel modSld">
      <pc:chgData name="Lydia Noblett" userId="458322aea310c895" providerId="LiveId" clId="{1F28296D-304C-4CFB-AFA7-8299A29412DB}" dt="2026-06-22T17:46:53.242" v="26" actId="20577"/>
      <pc:docMkLst>
        <pc:docMk/>
      </pc:docMkLst>
      <pc:sldChg chg="addSp delSp modSp mod">
        <pc:chgData name="Lydia Noblett" userId="458322aea310c895" providerId="LiveId" clId="{1F28296D-304C-4CFB-AFA7-8299A29412DB}" dt="2026-06-22T17:46:53.242" v="26" actId="20577"/>
        <pc:sldMkLst>
          <pc:docMk/>
          <pc:sldMk cId="1428193877" sldId="256"/>
        </pc:sldMkLst>
        <pc:spChg chg="mod">
          <ac:chgData name="Lydia Noblett" userId="458322aea310c895" providerId="LiveId" clId="{1F28296D-304C-4CFB-AFA7-8299A29412DB}" dt="2026-06-22T17:46:53.242" v="26" actId="20577"/>
          <ac:spMkLst>
            <pc:docMk/>
            <pc:sldMk cId="1428193877" sldId="256"/>
            <ac:spMk id="12" creationId="{1F22392A-7A0E-FE99-6895-F1BC0BF66565}"/>
          </ac:spMkLst>
        </pc:spChg>
        <pc:picChg chg="add mod ord">
          <ac:chgData name="Lydia Noblett" userId="458322aea310c895" providerId="LiveId" clId="{1F28296D-304C-4CFB-AFA7-8299A29412DB}" dt="2026-06-19T13:25:50.678" v="23" actId="14100"/>
          <ac:picMkLst>
            <pc:docMk/>
            <pc:sldMk cId="1428193877" sldId="256"/>
            <ac:picMk id="5" creationId="{E1C89D92-2BE2-9179-EA6C-56336C5EFB1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325487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75949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139003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181395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C1B981-6C8B-4A87-814C-51EC8C69A11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328754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C1B981-6C8B-4A87-814C-51EC8C69A112}" type="datetimeFigureOut">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285074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1B981-6C8B-4A87-814C-51EC8C69A112}" type="datetimeFigureOut">
              <a:rPr lang="en-GB" smtClean="0"/>
              <a:t>22/06/2026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31777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C1B981-6C8B-4A87-814C-51EC8C69A112}" type="datetimeFigureOut">
              <a:rPr lang="en-GB" smtClean="0"/>
              <a:t>22/06/2026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75583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1B981-6C8B-4A87-814C-51EC8C69A112}" type="datetimeFigureOut">
              <a:rPr lang="en-GB" smtClean="0"/>
              <a:t>22/06/2026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89961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C1B981-6C8B-4A87-814C-51EC8C69A112}" type="datetimeFigureOut">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255817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C1B981-6C8B-4A87-814C-51EC8C69A112}" type="datetimeFigureOut">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279683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1B981-6C8B-4A87-814C-51EC8C69A112}" type="datetimeFigureOut">
              <a:rPr lang="en-GB" smtClean="0"/>
              <a:t>22/06/2026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94ED4-7BC5-44BA-BD4E-5148A76BF2B9}" type="slidenum">
              <a:rPr lang="en-GB" smtClean="0"/>
              <a:t>‹#›</a:t>
            </a:fld>
            <a:endParaRPr lang="en-GB"/>
          </a:p>
        </p:txBody>
      </p:sp>
    </p:spTree>
    <p:extLst>
      <p:ext uri="{BB962C8B-B14F-4D97-AF65-F5344CB8AC3E}">
        <p14:creationId xmlns:p14="http://schemas.microsoft.com/office/powerpoint/2010/main" val="244899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mailto:sales@monarch-legal.co.uk" TargetMode="External"/><Relationship Id="rId7" Type="http://schemas.openxmlformats.org/officeDocument/2006/relationships/image" Target="../media/image19.jpeg"/><Relationship Id="rId2"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hyperlink" Target="http://monarch-legal.co.uk/" TargetMode="Externa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89D92-2BE2-9179-EA6C-56336C5EF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339"/>
            <a:ext cx="9906000" cy="6731661"/>
          </a:xfrm>
          <a:prstGeom prst="rect">
            <a:avLst/>
          </a:prstGeom>
        </p:spPr>
      </p:pic>
      <p:sp>
        <p:nvSpPr>
          <p:cNvPr id="9" name="Rectangle 8">
            <a:extLst>
              <a:ext uri="{FF2B5EF4-FFF2-40B4-BE49-F238E27FC236}">
                <a16:creationId xmlns:a16="http://schemas.microsoft.com/office/drawing/2014/main" id="{9E8CD31D-D48B-FE4B-696E-CB66777703BE}"/>
              </a:ext>
            </a:extLst>
          </p:cNvPr>
          <p:cNvSpPr/>
          <p:nvPr/>
        </p:nvSpPr>
        <p:spPr>
          <a:xfrm rot="16200000">
            <a:off x="4420438" y="1372437"/>
            <a:ext cx="1065125" cy="9906001"/>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F22392A-7A0E-FE99-6895-F1BC0BF66565}"/>
              </a:ext>
            </a:extLst>
          </p:cNvPr>
          <p:cNvSpPr txBox="1"/>
          <p:nvPr/>
        </p:nvSpPr>
        <p:spPr>
          <a:xfrm>
            <a:off x="69448" y="5909936"/>
            <a:ext cx="9767104" cy="830997"/>
          </a:xfrm>
          <a:prstGeom prst="rect">
            <a:avLst/>
          </a:prstGeom>
          <a:noFill/>
        </p:spPr>
        <p:txBody>
          <a:bodyPr wrap="square" lIns="91440" tIns="45720" rIns="91440" bIns="45720" rtlCol="0" anchor="t">
            <a:spAutoFit/>
          </a:bodyPr>
          <a:lstStyle/>
          <a:p>
            <a:r>
              <a:rPr lang="en-GB" sz="2400" b="1" dirty="0">
                <a:solidFill>
                  <a:schemeClr val="bg1"/>
                </a:solidFill>
                <a:latin typeface="Bahnschrift SemiLight SemiConde" panose="020B0502040204020203" pitchFamily="34" charset="0"/>
              </a:rPr>
              <a:t>16 </a:t>
            </a:r>
            <a:r>
              <a:rPr lang="en-GB" sz="2400" b="1" dirty="0" err="1">
                <a:solidFill>
                  <a:schemeClr val="bg1"/>
                </a:solidFill>
                <a:latin typeface="Bahnschrift SemiLight SemiConde" panose="020B0502040204020203" pitchFamily="34" charset="0"/>
              </a:rPr>
              <a:t>Eskview</a:t>
            </a:r>
            <a:r>
              <a:rPr lang="en-GB" sz="2400" b="1" dirty="0">
                <a:solidFill>
                  <a:schemeClr val="bg1"/>
                </a:solidFill>
                <a:latin typeface="Bahnschrift SemiLight SemiConde" panose="020B0502040204020203" pitchFamily="34" charset="0"/>
              </a:rPr>
              <a:t> Grove, Dalkeith EH22 1JW</a:t>
            </a:r>
          </a:p>
          <a:p>
            <a:r>
              <a:rPr lang="en-GB" sz="2400">
                <a:solidFill>
                  <a:schemeClr val="bg1"/>
                </a:solidFill>
                <a:latin typeface="Bahnschrift SemiCondensed"/>
              </a:rPr>
              <a:t>Offers over </a:t>
            </a:r>
            <a:r>
              <a:rPr lang="en-GB" sz="2400" dirty="0">
                <a:solidFill>
                  <a:schemeClr val="bg1"/>
                </a:solidFill>
                <a:latin typeface="Bahnschrift SemiCondensed"/>
              </a:rPr>
              <a:t>£155,000</a:t>
            </a:r>
          </a:p>
        </p:txBody>
      </p:sp>
      <p:sp>
        <p:nvSpPr>
          <p:cNvPr id="21" name="Rectangle 20">
            <a:extLst>
              <a:ext uri="{FF2B5EF4-FFF2-40B4-BE49-F238E27FC236}">
                <a16:creationId xmlns:a16="http://schemas.microsoft.com/office/drawing/2014/main" id="{C819336D-B3A8-D717-B05D-E70735855D09}"/>
              </a:ext>
            </a:extLst>
          </p:cNvPr>
          <p:cNvSpPr/>
          <p:nvPr/>
        </p:nvSpPr>
        <p:spPr>
          <a:xfrm>
            <a:off x="5799909" y="5792872"/>
            <a:ext cx="4106092" cy="1065127"/>
          </a:xfrm>
          <a:prstGeom prst="rect">
            <a:avLst/>
          </a:prstGeom>
          <a:gradFill flip="none" rotWithShape="1">
            <a:gsLst>
              <a:gs pos="0">
                <a:schemeClr val="accent1">
                  <a:lumMod val="5000"/>
                  <a:lumOff val="95000"/>
                  <a:alpha val="0"/>
                </a:schemeClr>
              </a:gs>
              <a:gs pos="36000">
                <a:schemeClr val="bg1">
                  <a:alpha val="9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ext, logo&#10;&#10;Description automatically generated">
            <a:extLst>
              <a:ext uri="{FF2B5EF4-FFF2-40B4-BE49-F238E27FC236}">
                <a16:creationId xmlns:a16="http://schemas.microsoft.com/office/drawing/2014/main" id="{9E7A7B09-3024-838F-0617-3C160924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486" y="6001771"/>
            <a:ext cx="2379785" cy="678107"/>
          </a:xfrm>
          <a:prstGeom prst="rect">
            <a:avLst/>
          </a:prstGeom>
        </p:spPr>
      </p:pic>
    </p:spTree>
    <p:extLst>
      <p:ext uri="{BB962C8B-B14F-4D97-AF65-F5344CB8AC3E}">
        <p14:creationId xmlns:p14="http://schemas.microsoft.com/office/powerpoint/2010/main" val="142819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72ACF1-1C73-F0BA-5F84-482F8ED8CA13}"/>
              </a:ext>
            </a:extLst>
          </p:cNvPr>
          <p:cNvSpPr/>
          <p:nvPr/>
        </p:nvSpPr>
        <p:spPr>
          <a:xfrm>
            <a:off x="5124616" y="150256"/>
            <a:ext cx="4650378" cy="6535325"/>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ea typeface="+mn-lt"/>
                <a:cs typeface="+mn-lt"/>
              </a:rPr>
              <a:t>Beautifully presented throughout, this bright and spacious two-bedroom maisonette is accessed via its own private front door, creating a welcoming house-like feel. </a:t>
            </a:r>
            <a:endParaRPr lang="en-US">
              <a:ea typeface="+mn-lt"/>
              <a:cs typeface="+mn-lt"/>
            </a:endParaRPr>
          </a:p>
          <a:p>
            <a:pPr algn="ctr"/>
            <a:endParaRPr lang="en-GB" sz="1400" dirty="0">
              <a:ea typeface="+mn-lt"/>
              <a:cs typeface="+mn-lt"/>
            </a:endParaRPr>
          </a:p>
          <a:p>
            <a:pPr algn="ctr"/>
            <a:r>
              <a:rPr lang="en-GB" sz="1400">
                <a:ea typeface="+mn-lt"/>
                <a:cs typeface="+mn-lt"/>
              </a:rPr>
              <a:t>The main living accommodation enjoys an abundance of natural light, with stylish modern interiors and a spacious layout creating a bright and airy atmosphere throughout.</a:t>
            </a:r>
            <a:endParaRPr lang="en-US">
              <a:ea typeface="Calibri"/>
              <a:cs typeface="Calibri"/>
            </a:endParaRPr>
          </a:p>
          <a:p>
            <a:pPr algn="ctr"/>
            <a:endParaRPr lang="en-GB" sz="1400" dirty="0">
              <a:ea typeface="+mn-lt"/>
              <a:cs typeface="+mn-lt"/>
            </a:endParaRPr>
          </a:p>
          <a:p>
            <a:pPr algn="ctr"/>
            <a:r>
              <a:rPr lang="en-GB" sz="1400">
                <a:ea typeface="+mn-lt"/>
                <a:cs typeface="+mn-lt"/>
              </a:rPr>
              <a:t>Further enhancing the appeal of the property is the substantial attic level above, while externally the private garden enjoys excellent sun exposure, providing a fantastic outdoor space to relax and unwind.</a:t>
            </a:r>
            <a:endParaRPr lang="en-GB"/>
          </a:p>
          <a:p>
            <a:pPr algn="ctr"/>
            <a:r>
              <a:rPr lang="en-GB" sz="1400">
                <a:ea typeface="+mn-lt"/>
                <a:cs typeface="+mn-lt"/>
              </a:rPr>
              <a:t>.</a:t>
            </a:r>
            <a:endParaRPr lang="en-GB">
              <a:ea typeface="Calibri"/>
              <a:cs typeface="Calibri"/>
            </a:endParaRPr>
          </a:p>
          <a:p>
            <a:pPr algn="ctr"/>
            <a:endParaRPr lang="en-GB" sz="1400" dirty="0">
              <a:ea typeface="Calibri"/>
              <a:cs typeface="Calibri"/>
            </a:endParaRPr>
          </a:p>
          <a:p>
            <a:pPr algn="ctr"/>
            <a:endParaRPr lang="en-GB" sz="1200" dirty="0"/>
          </a:p>
          <a:p>
            <a:pPr algn="ctr"/>
            <a:endParaRPr lang="en-GB" sz="1200" dirty="0"/>
          </a:p>
        </p:txBody>
      </p:sp>
      <p:sp>
        <p:nvSpPr>
          <p:cNvPr id="13" name="TextBox 12">
            <a:extLst>
              <a:ext uri="{FF2B5EF4-FFF2-40B4-BE49-F238E27FC236}">
                <a16:creationId xmlns:a16="http://schemas.microsoft.com/office/drawing/2014/main" id="{26FA1268-7AF3-7078-4E8D-791EC451E699}"/>
              </a:ext>
            </a:extLst>
          </p:cNvPr>
          <p:cNvSpPr txBox="1"/>
          <p:nvPr/>
        </p:nvSpPr>
        <p:spPr>
          <a:xfrm>
            <a:off x="5283548" y="696399"/>
            <a:ext cx="4332514" cy="523220"/>
          </a:xfrm>
          <a:prstGeom prst="rect">
            <a:avLst/>
          </a:prstGeom>
          <a:noFill/>
        </p:spPr>
        <p:txBody>
          <a:bodyPr wrap="square" lIns="91440" tIns="45720" rIns="91440" bIns="45720" rtlCol="0" anchor="t">
            <a:spAutoFit/>
          </a:bodyPr>
          <a:lstStyle/>
          <a:p>
            <a:pPr algn="ctr"/>
            <a:endParaRPr lang="en-GB" sz="1400" dirty="0">
              <a:solidFill>
                <a:schemeClr val="bg1"/>
              </a:solidFill>
              <a:ea typeface="+mn-lt"/>
              <a:cs typeface="+mn-lt"/>
            </a:endParaRPr>
          </a:p>
          <a:p>
            <a:pPr algn="ctr"/>
            <a:endParaRPr lang="en-GB" sz="1400" dirty="0">
              <a:solidFill>
                <a:schemeClr val="bg1"/>
              </a:solidFill>
              <a:ea typeface="+mn-lt"/>
              <a:cs typeface="+mn-lt"/>
            </a:endParaRPr>
          </a:p>
        </p:txBody>
      </p:sp>
      <p:sp>
        <p:nvSpPr>
          <p:cNvPr id="17" name="Rectangle 16">
            <a:extLst>
              <a:ext uri="{FF2B5EF4-FFF2-40B4-BE49-F238E27FC236}">
                <a16:creationId xmlns:a16="http://schemas.microsoft.com/office/drawing/2014/main" id="{6B07D6AB-4162-BC9A-5836-1511B59003A9}"/>
              </a:ext>
            </a:extLst>
          </p:cNvPr>
          <p:cNvSpPr/>
          <p:nvPr/>
        </p:nvSpPr>
        <p:spPr>
          <a:xfrm rot="5400000">
            <a:off x="2432666" y="933989"/>
            <a:ext cx="102528" cy="496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picture containing text, clipart&#10;&#10;Description automatically generated">
            <a:extLst>
              <a:ext uri="{FF2B5EF4-FFF2-40B4-BE49-F238E27FC236}">
                <a16:creationId xmlns:a16="http://schemas.microsoft.com/office/drawing/2014/main" id="{5449EF68-5C01-D367-19C3-50958DFE3A0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456783" y="6064899"/>
            <a:ext cx="1884024" cy="491804"/>
          </a:xfrm>
          <a:prstGeom prst="rect">
            <a:avLst/>
          </a:prstGeom>
        </p:spPr>
      </p:pic>
      <p:pic>
        <p:nvPicPr>
          <p:cNvPr id="5" name="Picture 4" descr="A kitchen with white cabinets and a table&#10;&#10;AI-generated content may be incorrect.">
            <a:extLst>
              <a:ext uri="{FF2B5EF4-FFF2-40B4-BE49-F238E27FC236}">
                <a16:creationId xmlns:a16="http://schemas.microsoft.com/office/drawing/2014/main" id="{2714016B-CD9C-80B5-3E5B-FE1E1B5907B6}"/>
              </a:ext>
            </a:extLst>
          </p:cNvPr>
          <p:cNvPicPr>
            <a:picLocks noChangeAspect="1"/>
          </p:cNvPicPr>
          <p:nvPr/>
        </p:nvPicPr>
        <p:blipFill>
          <a:blip r:embed="rId4"/>
          <a:stretch>
            <a:fillRect/>
          </a:stretch>
        </p:blipFill>
        <p:spPr>
          <a:xfrm>
            <a:off x="52738" y="152716"/>
            <a:ext cx="4972045" cy="3229076"/>
          </a:xfrm>
          <a:prstGeom prst="rect">
            <a:avLst/>
          </a:prstGeom>
        </p:spPr>
      </p:pic>
      <p:pic>
        <p:nvPicPr>
          <p:cNvPr id="6" name="Picture 5" descr="A living room with grey couches and a television&#10;&#10;AI-generated content may be incorrect.">
            <a:extLst>
              <a:ext uri="{FF2B5EF4-FFF2-40B4-BE49-F238E27FC236}">
                <a16:creationId xmlns:a16="http://schemas.microsoft.com/office/drawing/2014/main" id="{C02E6DE4-F17C-92BB-8116-93368765F163}"/>
              </a:ext>
            </a:extLst>
          </p:cNvPr>
          <p:cNvPicPr>
            <a:picLocks noChangeAspect="1"/>
          </p:cNvPicPr>
          <p:nvPr/>
        </p:nvPicPr>
        <p:blipFill>
          <a:blip r:embed="rId5"/>
          <a:stretch>
            <a:fillRect/>
          </a:stretch>
        </p:blipFill>
        <p:spPr>
          <a:xfrm>
            <a:off x="70318" y="3476207"/>
            <a:ext cx="4963254" cy="3237870"/>
          </a:xfrm>
          <a:prstGeom prst="rect">
            <a:avLst/>
          </a:prstGeom>
        </p:spPr>
      </p:pic>
    </p:spTree>
    <p:extLst>
      <p:ext uri="{BB962C8B-B14F-4D97-AF65-F5344CB8AC3E}">
        <p14:creationId xmlns:p14="http://schemas.microsoft.com/office/powerpoint/2010/main" val="55278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99C"/>
        </a:solidFill>
        <a:effectLst/>
      </p:bgPr>
    </p:bg>
    <p:spTree>
      <p:nvGrpSpPr>
        <p:cNvPr id="1" name=""/>
        <p:cNvGrpSpPr/>
        <p:nvPr/>
      </p:nvGrpSpPr>
      <p:grpSpPr>
        <a:xfrm>
          <a:off x="0" y="0"/>
          <a:ext cx="0" cy="0"/>
          <a:chOff x="0" y="0"/>
          <a:chExt cx="0" cy="0"/>
        </a:xfrm>
      </p:grpSpPr>
      <p:pic>
        <p:nvPicPr>
          <p:cNvPr id="2" name="Picture 1" descr="Text, logo&#10;&#10;Description automatically generated">
            <a:extLst>
              <a:ext uri="{FF2B5EF4-FFF2-40B4-BE49-F238E27FC236}">
                <a16:creationId xmlns:a16="http://schemas.microsoft.com/office/drawing/2014/main" id="{3BD71F08-DFE7-A60E-DD5F-255FD4CB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486" y="6001771"/>
            <a:ext cx="2379785" cy="678107"/>
          </a:xfrm>
          <a:prstGeom prst="rect">
            <a:avLst/>
          </a:prstGeom>
        </p:spPr>
      </p:pic>
      <p:sp>
        <p:nvSpPr>
          <p:cNvPr id="16" name="Rectangle 15">
            <a:extLst>
              <a:ext uri="{FF2B5EF4-FFF2-40B4-BE49-F238E27FC236}">
                <a16:creationId xmlns:a16="http://schemas.microsoft.com/office/drawing/2014/main" id="{FE7D772B-1EB7-9320-FC0C-3B06D6FC8956}"/>
              </a:ext>
            </a:extLst>
          </p:cNvPr>
          <p:cNvSpPr/>
          <p:nvPr/>
        </p:nvSpPr>
        <p:spPr>
          <a:xfrm>
            <a:off x="4894216" y="0"/>
            <a:ext cx="102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0FE3357-5849-B1E2-3071-36E61CA50036}"/>
              </a:ext>
            </a:extLst>
          </p:cNvPr>
          <p:cNvSpPr/>
          <p:nvPr/>
        </p:nvSpPr>
        <p:spPr>
          <a:xfrm rot="5400000">
            <a:off x="4908345" y="-1528473"/>
            <a:ext cx="89309"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ed in a room&#10;&#10;AI-generated content may be incorrect.">
            <a:extLst>
              <a:ext uri="{FF2B5EF4-FFF2-40B4-BE49-F238E27FC236}">
                <a16:creationId xmlns:a16="http://schemas.microsoft.com/office/drawing/2014/main" id="{431A81FD-DA7A-9558-1694-8BD39FBCE783}"/>
              </a:ext>
            </a:extLst>
          </p:cNvPr>
          <p:cNvPicPr>
            <a:picLocks noChangeAspect="1"/>
          </p:cNvPicPr>
          <p:nvPr/>
        </p:nvPicPr>
        <p:blipFill>
          <a:blip r:embed="rId3"/>
          <a:stretch>
            <a:fillRect/>
          </a:stretch>
        </p:blipFill>
        <p:spPr>
          <a:xfrm>
            <a:off x="0" y="2687"/>
            <a:ext cx="4947718" cy="3409360"/>
          </a:xfrm>
          <a:prstGeom prst="rect">
            <a:avLst/>
          </a:prstGeom>
        </p:spPr>
      </p:pic>
      <p:pic>
        <p:nvPicPr>
          <p:cNvPr id="4" name="Picture 3" descr="A bed with a green wall&#10;&#10;AI-generated content may be incorrect.">
            <a:extLst>
              <a:ext uri="{FF2B5EF4-FFF2-40B4-BE49-F238E27FC236}">
                <a16:creationId xmlns:a16="http://schemas.microsoft.com/office/drawing/2014/main" id="{28DE77E2-CA37-3C9B-BC4D-188C524310AB}"/>
              </a:ext>
            </a:extLst>
          </p:cNvPr>
          <p:cNvPicPr>
            <a:picLocks noChangeAspect="1"/>
          </p:cNvPicPr>
          <p:nvPr/>
        </p:nvPicPr>
        <p:blipFill>
          <a:blip r:embed="rId4"/>
          <a:stretch>
            <a:fillRect/>
          </a:stretch>
        </p:blipFill>
        <p:spPr>
          <a:xfrm>
            <a:off x="4933987" y="-6824"/>
            <a:ext cx="4976237" cy="3418870"/>
          </a:xfrm>
          <a:prstGeom prst="rect">
            <a:avLst/>
          </a:prstGeom>
        </p:spPr>
      </p:pic>
      <p:pic>
        <p:nvPicPr>
          <p:cNvPr id="5" name="Picture 4" descr="A bathroom with a toilet and sink&#10;&#10;AI-generated content may be incorrect.">
            <a:extLst>
              <a:ext uri="{FF2B5EF4-FFF2-40B4-BE49-F238E27FC236}">
                <a16:creationId xmlns:a16="http://schemas.microsoft.com/office/drawing/2014/main" id="{322DC2AA-DD7F-7C62-C8A8-2CDC90E428C6}"/>
              </a:ext>
            </a:extLst>
          </p:cNvPr>
          <p:cNvPicPr>
            <a:picLocks noChangeAspect="1"/>
          </p:cNvPicPr>
          <p:nvPr/>
        </p:nvPicPr>
        <p:blipFill>
          <a:blip r:embed="rId5"/>
          <a:stretch>
            <a:fillRect/>
          </a:stretch>
        </p:blipFill>
        <p:spPr>
          <a:xfrm>
            <a:off x="-9507" y="3474488"/>
            <a:ext cx="4957225" cy="3409361"/>
          </a:xfrm>
          <a:prstGeom prst="rect">
            <a:avLst/>
          </a:prstGeom>
        </p:spPr>
      </p:pic>
      <p:pic>
        <p:nvPicPr>
          <p:cNvPr id="6" name="Picture 5" descr="A room with a grey couch and a tv&#10;&#10;AI-generated content may be incorrect.">
            <a:extLst>
              <a:ext uri="{FF2B5EF4-FFF2-40B4-BE49-F238E27FC236}">
                <a16:creationId xmlns:a16="http://schemas.microsoft.com/office/drawing/2014/main" id="{A83051B9-BC65-BA92-522E-B06EC242E963}"/>
              </a:ext>
            </a:extLst>
          </p:cNvPr>
          <p:cNvPicPr>
            <a:picLocks noChangeAspect="1"/>
          </p:cNvPicPr>
          <p:nvPr/>
        </p:nvPicPr>
        <p:blipFill>
          <a:blip r:embed="rId6"/>
          <a:stretch>
            <a:fillRect/>
          </a:stretch>
        </p:blipFill>
        <p:spPr>
          <a:xfrm>
            <a:off x="4933990" y="3474490"/>
            <a:ext cx="5109329" cy="3418874"/>
          </a:xfrm>
          <a:prstGeom prst="rect">
            <a:avLst/>
          </a:prstGeom>
        </p:spPr>
      </p:pic>
    </p:spTree>
    <p:extLst>
      <p:ext uri="{BB962C8B-B14F-4D97-AF65-F5344CB8AC3E}">
        <p14:creationId xmlns:p14="http://schemas.microsoft.com/office/powerpoint/2010/main" val="53423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72ACF1-1C73-F0BA-5F84-482F8ED8CA13}"/>
              </a:ext>
            </a:extLst>
          </p:cNvPr>
          <p:cNvSpPr/>
          <p:nvPr/>
        </p:nvSpPr>
        <p:spPr>
          <a:xfrm>
            <a:off x="5047374" y="150256"/>
            <a:ext cx="4650378" cy="6614438"/>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Further enhancing the appeal of the property is the substantial attic level above, providing excellent additional space and adding to the home's generous proportions and versatility.</a:t>
            </a:r>
          </a:p>
          <a:p>
            <a:endParaRPr lang="en-US" dirty="0"/>
          </a:p>
          <a:p>
            <a:r>
              <a:rPr lang="en-US"/>
              <a:t>Externally, the private garden enjoys excellent sun exposure, creating a wonderful outdoor space to relax, entertain or simply enjoy the peaceful surroundings.</a:t>
            </a:r>
            <a:endParaRPr lang="en-GB" sz="1200">
              <a:ea typeface="Calibri"/>
              <a:cs typeface="Calibri"/>
            </a:endParaRPr>
          </a:p>
        </p:txBody>
      </p:sp>
      <p:sp>
        <p:nvSpPr>
          <p:cNvPr id="3" name="Rectangle 2">
            <a:extLst>
              <a:ext uri="{FF2B5EF4-FFF2-40B4-BE49-F238E27FC236}">
                <a16:creationId xmlns:a16="http://schemas.microsoft.com/office/drawing/2014/main" id="{90B6B6AC-24D3-505F-0180-19A7F847C56F}"/>
              </a:ext>
            </a:extLst>
          </p:cNvPr>
          <p:cNvSpPr/>
          <p:nvPr/>
        </p:nvSpPr>
        <p:spPr>
          <a:xfrm rot="5400000">
            <a:off x="2432666" y="933989"/>
            <a:ext cx="102528" cy="496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ext, clipart&#10;&#10;Description automatically generated">
            <a:extLst>
              <a:ext uri="{FF2B5EF4-FFF2-40B4-BE49-F238E27FC236}">
                <a16:creationId xmlns:a16="http://schemas.microsoft.com/office/drawing/2014/main" id="{ABDD1823-2155-473A-3AD9-9E37C91C179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633549" y="6120882"/>
            <a:ext cx="1770508" cy="462172"/>
          </a:xfrm>
          <a:prstGeom prst="rect">
            <a:avLst/>
          </a:prstGeom>
        </p:spPr>
      </p:pic>
      <p:pic>
        <p:nvPicPr>
          <p:cNvPr id="2" name="Picture 1">
            <a:extLst>
              <a:ext uri="{FF2B5EF4-FFF2-40B4-BE49-F238E27FC236}">
                <a16:creationId xmlns:a16="http://schemas.microsoft.com/office/drawing/2014/main" id="{9EDD4FF0-77A0-A4D4-3D62-1CB4EBA13E2F}"/>
              </a:ext>
            </a:extLst>
          </p:cNvPr>
          <p:cNvPicPr>
            <a:picLocks noChangeAspect="1"/>
          </p:cNvPicPr>
          <p:nvPr/>
        </p:nvPicPr>
        <p:blipFill>
          <a:blip r:embed="rId4"/>
          <a:stretch>
            <a:fillRect/>
          </a:stretch>
        </p:blipFill>
        <p:spPr>
          <a:xfrm>
            <a:off x="9507" y="145363"/>
            <a:ext cx="4966732" cy="3219125"/>
          </a:xfrm>
          <a:prstGeom prst="rect">
            <a:avLst/>
          </a:prstGeom>
        </p:spPr>
      </p:pic>
      <p:pic>
        <p:nvPicPr>
          <p:cNvPr id="5" name="Picture 4" descr="A tree in a garden&#10;&#10;AI-generated content may be incorrect.">
            <a:extLst>
              <a:ext uri="{FF2B5EF4-FFF2-40B4-BE49-F238E27FC236}">
                <a16:creationId xmlns:a16="http://schemas.microsoft.com/office/drawing/2014/main" id="{CA46160C-9C5F-8EEF-B332-DFDB0CAD2A5F}"/>
              </a:ext>
            </a:extLst>
          </p:cNvPr>
          <p:cNvPicPr>
            <a:picLocks noChangeAspect="1"/>
          </p:cNvPicPr>
          <p:nvPr/>
        </p:nvPicPr>
        <p:blipFill>
          <a:blip r:embed="rId5"/>
          <a:stretch>
            <a:fillRect/>
          </a:stretch>
        </p:blipFill>
        <p:spPr>
          <a:xfrm>
            <a:off x="9506" y="3426930"/>
            <a:ext cx="4976239" cy="3323754"/>
          </a:xfrm>
          <a:prstGeom prst="rect">
            <a:avLst/>
          </a:prstGeom>
        </p:spPr>
      </p:pic>
    </p:spTree>
    <p:extLst>
      <p:ext uri="{BB962C8B-B14F-4D97-AF65-F5344CB8AC3E}">
        <p14:creationId xmlns:p14="http://schemas.microsoft.com/office/powerpoint/2010/main" val="314707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99C"/>
        </a:solidFill>
        <a:effectLst/>
      </p:bgPr>
    </p:bg>
    <p:spTree>
      <p:nvGrpSpPr>
        <p:cNvPr id="1" name=""/>
        <p:cNvGrpSpPr/>
        <p:nvPr/>
      </p:nvGrpSpPr>
      <p:grpSpPr>
        <a:xfrm>
          <a:off x="0" y="0"/>
          <a:ext cx="0" cy="0"/>
          <a:chOff x="0" y="0"/>
          <a:chExt cx="0" cy="0"/>
        </a:xfrm>
      </p:grpSpPr>
      <p:pic>
        <p:nvPicPr>
          <p:cNvPr id="2" name="Picture 1" descr="Text, logo&#10;&#10;Description automatically generated">
            <a:extLst>
              <a:ext uri="{FF2B5EF4-FFF2-40B4-BE49-F238E27FC236}">
                <a16:creationId xmlns:a16="http://schemas.microsoft.com/office/drawing/2014/main" id="{3BD71F08-DFE7-A60E-DD5F-255FD4CB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486" y="6001771"/>
            <a:ext cx="2379785" cy="678107"/>
          </a:xfrm>
          <a:prstGeom prst="rect">
            <a:avLst/>
          </a:prstGeom>
        </p:spPr>
      </p:pic>
      <p:sp>
        <p:nvSpPr>
          <p:cNvPr id="16" name="Rectangle 15">
            <a:extLst>
              <a:ext uri="{FF2B5EF4-FFF2-40B4-BE49-F238E27FC236}">
                <a16:creationId xmlns:a16="http://schemas.microsoft.com/office/drawing/2014/main" id="{FE7D772B-1EB7-9320-FC0C-3B06D6FC8956}"/>
              </a:ext>
            </a:extLst>
          </p:cNvPr>
          <p:cNvSpPr/>
          <p:nvPr/>
        </p:nvSpPr>
        <p:spPr>
          <a:xfrm>
            <a:off x="4894216" y="0"/>
            <a:ext cx="102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0FE3357-5849-B1E2-3071-36E61CA50036}"/>
              </a:ext>
            </a:extLst>
          </p:cNvPr>
          <p:cNvSpPr/>
          <p:nvPr/>
        </p:nvSpPr>
        <p:spPr>
          <a:xfrm rot="5400000">
            <a:off x="4908345" y="-1528473"/>
            <a:ext cx="89309"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hallway with white walls and carpet&#10;&#10;AI-generated content may be incorrect.">
            <a:extLst>
              <a:ext uri="{FF2B5EF4-FFF2-40B4-BE49-F238E27FC236}">
                <a16:creationId xmlns:a16="http://schemas.microsoft.com/office/drawing/2014/main" id="{EA76F824-9409-46C8-7A2B-EB4B9884245E}"/>
              </a:ext>
            </a:extLst>
          </p:cNvPr>
          <p:cNvPicPr>
            <a:picLocks noChangeAspect="1"/>
          </p:cNvPicPr>
          <p:nvPr/>
        </p:nvPicPr>
        <p:blipFill>
          <a:blip r:embed="rId3"/>
          <a:stretch>
            <a:fillRect/>
          </a:stretch>
        </p:blipFill>
        <p:spPr>
          <a:xfrm>
            <a:off x="-1" y="3474490"/>
            <a:ext cx="4947718" cy="3418873"/>
          </a:xfrm>
          <a:prstGeom prst="rect">
            <a:avLst/>
          </a:prstGeom>
        </p:spPr>
      </p:pic>
      <p:pic>
        <p:nvPicPr>
          <p:cNvPr id="4" name="Picture 3" descr="A staircase with a round window&#10;&#10;AI-generated content may be incorrect.">
            <a:extLst>
              <a:ext uri="{FF2B5EF4-FFF2-40B4-BE49-F238E27FC236}">
                <a16:creationId xmlns:a16="http://schemas.microsoft.com/office/drawing/2014/main" id="{B0CC4F0A-A306-CD76-8FA9-90EB2994AC15}"/>
              </a:ext>
            </a:extLst>
          </p:cNvPr>
          <p:cNvPicPr>
            <a:picLocks noChangeAspect="1"/>
          </p:cNvPicPr>
          <p:nvPr/>
        </p:nvPicPr>
        <p:blipFill>
          <a:blip r:embed="rId4"/>
          <a:stretch>
            <a:fillRect/>
          </a:stretch>
        </p:blipFill>
        <p:spPr>
          <a:xfrm>
            <a:off x="0" y="2686"/>
            <a:ext cx="4957225" cy="3409361"/>
          </a:xfrm>
          <a:prstGeom prst="rect">
            <a:avLst/>
          </a:prstGeom>
        </p:spPr>
      </p:pic>
      <p:pic>
        <p:nvPicPr>
          <p:cNvPr id="5" name="Picture 4" descr="A brick house with a red door and a blue roof&#10;&#10;AI-generated content may be incorrect.">
            <a:extLst>
              <a:ext uri="{FF2B5EF4-FFF2-40B4-BE49-F238E27FC236}">
                <a16:creationId xmlns:a16="http://schemas.microsoft.com/office/drawing/2014/main" id="{EFA99129-75F8-EC69-5096-99275A4500CF}"/>
              </a:ext>
            </a:extLst>
          </p:cNvPr>
          <p:cNvPicPr>
            <a:picLocks noChangeAspect="1"/>
          </p:cNvPicPr>
          <p:nvPr/>
        </p:nvPicPr>
        <p:blipFill>
          <a:blip r:embed="rId5"/>
          <a:stretch>
            <a:fillRect/>
          </a:stretch>
        </p:blipFill>
        <p:spPr>
          <a:xfrm>
            <a:off x="5000534" y="3474490"/>
            <a:ext cx="4909690" cy="3371313"/>
          </a:xfrm>
          <a:prstGeom prst="rect">
            <a:avLst/>
          </a:prstGeom>
        </p:spPr>
      </p:pic>
      <p:pic>
        <p:nvPicPr>
          <p:cNvPr id="7" name="Picture 6">
            <a:extLst>
              <a:ext uri="{FF2B5EF4-FFF2-40B4-BE49-F238E27FC236}">
                <a16:creationId xmlns:a16="http://schemas.microsoft.com/office/drawing/2014/main" id="{0291F199-7827-6CC2-BAAB-CE7FEB75CFAA}"/>
              </a:ext>
            </a:extLst>
          </p:cNvPr>
          <p:cNvPicPr>
            <a:picLocks noChangeAspect="1"/>
          </p:cNvPicPr>
          <p:nvPr/>
        </p:nvPicPr>
        <p:blipFill>
          <a:blip r:embed="rId6"/>
          <a:stretch>
            <a:fillRect/>
          </a:stretch>
        </p:blipFill>
        <p:spPr>
          <a:xfrm>
            <a:off x="4981520" y="2686"/>
            <a:ext cx="4947717" cy="3371314"/>
          </a:xfrm>
          <a:prstGeom prst="rect">
            <a:avLst/>
          </a:prstGeom>
        </p:spPr>
      </p:pic>
    </p:spTree>
    <p:extLst>
      <p:ext uri="{BB962C8B-B14F-4D97-AF65-F5344CB8AC3E}">
        <p14:creationId xmlns:p14="http://schemas.microsoft.com/office/powerpoint/2010/main" val="420787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72ACF1-1C73-F0BA-5F84-482F8ED8CA13}"/>
              </a:ext>
            </a:extLst>
          </p:cNvPr>
          <p:cNvSpPr/>
          <p:nvPr/>
        </p:nvSpPr>
        <p:spPr>
          <a:xfrm>
            <a:off x="4756496" y="275995"/>
            <a:ext cx="5030084" cy="6460183"/>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6" name="Graphic 5" descr="Receiver outline">
            <a:extLst>
              <a:ext uri="{FF2B5EF4-FFF2-40B4-BE49-F238E27FC236}">
                <a16:creationId xmlns:a16="http://schemas.microsoft.com/office/drawing/2014/main" id="{DD317E6D-90BE-C325-1C09-5012E2A0C4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244755" y="3507633"/>
            <a:ext cx="342923" cy="342923"/>
          </a:xfrm>
          <a:prstGeom prst="rect">
            <a:avLst/>
          </a:prstGeom>
        </p:spPr>
      </p:pic>
      <p:pic>
        <p:nvPicPr>
          <p:cNvPr id="11" name="Graphic 10" descr="Envelope outline">
            <a:hlinkClick r:id="rId3"/>
            <a:extLst>
              <a:ext uri="{FF2B5EF4-FFF2-40B4-BE49-F238E27FC236}">
                <a16:creationId xmlns:a16="http://schemas.microsoft.com/office/drawing/2014/main" id="{78E896E3-4D71-6AE2-3F79-26DE2620674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0565" y="3850556"/>
            <a:ext cx="342923" cy="342923"/>
          </a:xfrm>
          <a:prstGeom prst="rect">
            <a:avLst/>
          </a:prstGeom>
        </p:spPr>
      </p:pic>
      <p:pic>
        <p:nvPicPr>
          <p:cNvPr id="17" name="Graphic 16" descr="Internet outline">
            <a:hlinkClick r:id="rId5"/>
            <a:extLst>
              <a:ext uri="{FF2B5EF4-FFF2-40B4-BE49-F238E27FC236}">
                <a16:creationId xmlns:a16="http://schemas.microsoft.com/office/drawing/2014/main" id="{CB10F295-EB78-E311-C4F4-858D578479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0564" y="4197848"/>
            <a:ext cx="342923" cy="342923"/>
          </a:xfrm>
          <a:prstGeom prst="rect">
            <a:avLst/>
          </a:prstGeom>
        </p:spPr>
      </p:pic>
      <p:sp>
        <p:nvSpPr>
          <p:cNvPr id="18" name="TextBox 17">
            <a:extLst>
              <a:ext uri="{FF2B5EF4-FFF2-40B4-BE49-F238E27FC236}">
                <a16:creationId xmlns:a16="http://schemas.microsoft.com/office/drawing/2014/main" id="{78630C3D-AC66-6ECE-A9C1-CEF88E5774A9}"/>
              </a:ext>
            </a:extLst>
          </p:cNvPr>
          <p:cNvSpPr txBox="1"/>
          <p:nvPr/>
        </p:nvSpPr>
        <p:spPr>
          <a:xfrm>
            <a:off x="5149505" y="3057727"/>
            <a:ext cx="2419350" cy="369332"/>
          </a:xfrm>
          <a:prstGeom prst="rect">
            <a:avLst/>
          </a:prstGeom>
          <a:noFill/>
        </p:spPr>
        <p:txBody>
          <a:bodyPr wrap="square" rtlCol="0">
            <a:spAutoFit/>
          </a:bodyPr>
          <a:lstStyle/>
          <a:p>
            <a:r>
              <a:rPr lang="en-GB" dirty="0">
                <a:solidFill>
                  <a:schemeClr val="bg1"/>
                </a:solidFill>
                <a:latin typeface="Bahnschrift SemiBold SemiConden" panose="020B0502040204020203" pitchFamily="34" charset="0"/>
              </a:rPr>
              <a:t>Get in touch</a:t>
            </a:r>
          </a:p>
        </p:txBody>
      </p:sp>
      <p:sp>
        <p:nvSpPr>
          <p:cNvPr id="19" name="TextBox 18">
            <a:extLst>
              <a:ext uri="{FF2B5EF4-FFF2-40B4-BE49-F238E27FC236}">
                <a16:creationId xmlns:a16="http://schemas.microsoft.com/office/drawing/2014/main" id="{97B8CC88-F7F0-38A0-79C9-140AFA5D2F6F}"/>
              </a:ext>
            </a:extLst>
          </p:cNvPr>
          <p:cNvSpPr txBox="1"/>
          <p:nvPr/>
        </p:nvSpPr>
        <p:spPr>
          <a:xfrm>
            <a:off x="5587678" y="3506087"/>
            <a:ext cx="1933575" cy="338554"/>
          </a:xfrm>
          <a:prstGeom prst="rect">
            <a:avLst/>
          </a:prstGeom>
          <a:noFill/>
        </p:spPr>
        <p:txBody>
          <a:bodyPr wrap="square" rtlCol="0">
            <a:spAutoFit/>
          </a:bodyPr>
          <a:lstStyle/>
          <a:p>
            <a:r>
              <a:rPr lang="en-GB" sz="1600" dirty="0">
                <a:solidFill>
                  <a:schemeClr val="bg1"/>
                </a:solidFill>
              </a:rPr>
              <a:t>0131 644 6060</a:t>
            </a:r>
          </a:p>
        </p:txBody>
      </p:sp>
      <p:sp>
        <p:nvSpPr>
          <p:cNvPr id="20" name="TextBox 19">
            <a:hlinkClick r:id="rId3"/>
            <a:extLst>
              <a:ext uri="{FF2B5EF4-FFF2-40B4-BE49-F238E27FC236}">
                <a16:creationId xmlns:a16="http://schemas.microsoft.com/office/drawing/2014/main" id="{86AB5930-9172-745C-750E-903FBA1A60DC}"/>
              </a:ext>
            </a:extLst>
          </p:cNvPr>
          <p:cNvSpPr txBox="1"/>
          <p:nvPr/>
        </p:nvSpPr>
        <p:spPr>
          <a:xfrm>
            <a:off x="5587678" y="3851124"/>
            <a:ext cx="2676502" cy="338554"/>
          </a:xfrm>
          <a:prstGeom prst="rect">
            <a:avLst/>
          </a:prstGeom>
          <a:noFill/>
        </p:spPr>
        <p:txBody>
          <a:bodyPr wrap="square" rtlCol="0">
            <a:spAutoFit/>
          </a:bodyPr>
          <a:lstStyle/>
          <a:p>
            <a:r>
              <a:rPr lang="en-GB" sz="1600" dirty="0">
                <a:solidFill>
                  <a:schemeClr val="bg1"/>
                </a:solidFill>
              </a:rPr>
              <a:t>sales@monarch-legal.co.uk</a:t>
            </a:r>
          </a:p>
        </p:txBody>
      </p:sp>
      <p:sp>
        <p:nvSpPr>
          <p:cNvPr id="21" name="TextBox 20">
            <a:hlinkClick r:id="rId5"/>
            <a:extLst>
              <a:ext uri="{FF2B5EF4-FFF2-40B4-BE49-F238E27FC236}">
                <a16:creationId xmlns:a16="http://schemas.microsoft.com/office/drawing/2014/main" id="{DF5D6EE4-D7DD-9B70-74D1-08F8B961100C}"/>
              </a:ext>
            </a:extLst>
          </p:cNvPr>
          <p:cNvSpPr txBox="1"/>
          <p:nvPr/>
        </p:nvSpPr>
        <p:spPr>
          <a:xfrm>
            <a:off x="5587678" y="4197848"/>
            <a:ext cx="2676502" cy="338554"/>
          </a:xfrm>
          <a:prstGeom prst="rect">
            <a:avLst/>
          </a:prstGeom>
          <a:noFill/>
        </p:spPr>
        <p:txBody>
          <a:bodyPr wrap="square" rtlCol="0">
            <a:spAutoFit/>
          </a:bodyPr>
          <a:lstStyle/>
          <a:p>
            <a:r>
              <a:rPr lang="en-GB" sz="1600" dirty="0">
                <a:solidFill>
                  <a:schemeClr val="bg1"/>
                </a:solidFill>
              </a:rPr>
              <a:t>monarch-legal.co.uk</a:t>
            </a:r>
          </a:p>
        </p:txBody>
      </p:sp>
      <p:sp>
        <p:nvSpPr>
          <p:cNvPr id="27" name="TextBox 26">
            <a:extLst>
              <a:ext uri="{FF2B5EF4-FFF2-40B4-BE49-F238E27FC236}">
                <a16:creationId xmlns:a16="http://schemas.microsoft.com/office/drawing/2014/main" id="{5A9836A2-6212-8426-5246-D87EFA03767A}"/>
              </a:ext>
            </a:extLst>
          </p:cNvPr>
          <p:cNvSpPr txBox="1"/>
          <p:nvPr/>
        </p:nvSpPr>
        <p:spPr>
          <a:xfrm>
            <a:off x="5149505" y="4504436"/>
            <a:ext cx="4497416" cy="2246769"/>
          </a:xfrm>
          <a:prstGeom prst="rect">
            <a:avLst/>
          </a:prstGeom>
          <a:noFill/>
        </p:spPr>
        <p:txBody>
          <a:bodyPr wrap="square" rtlCol="0">
            <a:spAutoFit/>
          </a:bodyPr>
          <a:lstStyle/>
          <a:p>
            <a:pPr algn="l"/>
            <a:r>
              <a:rPr lang="en-GB" sz="1000" b="1" i="0" dirty="0">
                <a:solidFill>
                  <a:schemeClr val="bg1"/>
                </a:solidFill>
                <a:effectLst/>
                <a:latin typeface="BlinkMacSystemFont"/>
              </a:rPr>
              <a:t>Misrepresentations</a:t>
            </a:r>
          </a:p>
          <a:p>
            <a:pPr algn="just"/>
            <a:r>
              <a:rPr lang="en-GB" sz="1000" b="0" i="0" dirty="0">
                <a:solidFill>
                  <a:schemeClr val="bg1"/>
                </a:solidFill>
                <a:effectLst/>
                <a:latin typeface="BlinkMacSystemFont"/>
              </a:rPr>
              <a:t>The property is sold with all faults and defects, whether of condition or otherwise and neither the seller nor the selling agent, are responsible for such faults and defects, nor for any statement contained in the particulars of the property prepared by the said agent. The Purchaser(s) shall be deemed to acknowledge that he has not entered into contract in reliance on the said statements, that he has satisfied himself as to the content of each of the said statements by inspection or otherwise and that no warranty or representation has been made by the seller or the said agents in relation to or in connection with the property. Any error, omission or mis-statement in any of the said statements shall not entitle the purchaser(s) to rescind or to be discharged from this contract, nor entitle either party to compensation or damages nor in any circumstances to give either party any cause for action.</a:t>
            </a:r>
          </a:p>
          <a:p>
            <a:endParaRPr lang="en-GB" sz="1000" dirty="0"/>
          </a:p>
        </p:txBody>
      </p:sp>
      <p:sp>
        <p:nvSpPr>
          <p:cNvPr id="4" name="TextBox 3">
            <a:extLst>
              <a:ext uri="{FF2B5EF4-FFF2-40B4-BE49-F238E27FC236}">
                <a16:creationId xmlns:a16="http://schemas.microsoft.com/office/drawing/2014/main" id="{A1510B5B-265F-BF4A-316B-B059AD2A5F14}"/>
              </a:ext>
            </a:extLst>
          </p:cNvPr>
          <p:cNvSpPr txBox="1"/>
          <p:nvPr/>
        </p:nvSpPr>
        <p:spPr>
          <a:xfrm>
            <a:off x="5057131" y="671804"/>
            <a:ext cx="4656036" cy="2839239"/>
          </a:xfrm>
          <a:prstGeom prst="rect">
            <a:avLst/>
          </a:prstGeom>
          <a:noFill/>
        </p:spPr>
        <p:txBody>
          <a:bodyPr wrap="square" lIns="91440" tIns="45720" rIns="91440" bIns="45720" rtlCol="0" anchor="t">
            <a:spAutoFit/>
          </a:bodyPr>
          <a:lstStyle/>
          <a:p>
            <a:r>
              <a:rPr lang="en-GB" sz="1050">
                <a:solidFill>
                  <a:schemeClr val="bg1"/>
                </a:solidFill>
                <a:ea typeface="+mn-lt"/>
                <a:cs typeface="+mn-lt"/>
              </a:rPr>
              <a:t>Nestled within a peaceful and leafy setting, this property enjoys an excellent location that perfectly balances tranquillity with convenience. Tucked away from the hustle and bustle, it offers a quiet residential feel while still benefiting from an abundance of amenities close at hand, creating an ideal setting for a range of buyers.</a:t>
            </a:r>
            <a:endParaRPr lang="en-US"/>
          </a:p>
          <a:p>
            <a:r>
              <a:rPr lang="en-GB" sz="1050">
                <a:solidFill>
                  <a:schemeClr val="bg1"/>
                </a:solidFill>
                <a:ea typeface="+mn-lt"/>
                <a:cs typeface="+mn-lt"/>
              </a:rPr>
              <a:t>Just a short five-minute walk from the High Street, residents can enjoy a fantastic selection of local bars, restaurants, cafés and everyday amenities, making day-to-day living both easy and enjoyable. Whether meeting friends for a meal, enjoying a coffee, or accessing essential services and shopping facilities, everything is within convenient reach.</a:t>
            </a:r>
            <a:endParaRPr lang="en-US">
              <a:solidFill>
                <a:schemeClr val="bg1"/>
              </a:solidFill>
              <a:ea typeface="+mn-lt"/>
              <a:cs typeface="+mn-lt"/>
            </a:endParaRPr>
          </a:p>
          <a:p>
            <a:r>
              <a:rPr lang="en-GB" sz="1050">
                <a:solidFill>
                  <a:schemeClr val="bg1"/>
                </a:solidFill>
                <a:ea typeface="+mn-lt"/>
                <a:cs typeface="+mn-lt"/>
              </a:rPr>
              <a:t>The area also benefits from excellent transport connections and easy access to surrounding areas, while nearby green spaces and local attractions further enhance the lifestyle on offer. Combining a peaceful setting with excellent convenience, this location provides the perfect balance of comfort, accessibility and community atmosphere.</a:t>
            </a:r>
            <a:endParaRPr lang="en-GB">
              <a:solidFill>
                <a:schemeClr val="bg1"/>
              </a:solidFill>
              <a:ea typeface="+mn-lt"/>
              <a:cs typeface="+mn-lt"/>
            </a:endParaRPr>
          </a:p>
          <a:p>
            <a:endParaRPr lang="en-GB" sz="1050" dirty="0">
              <a:solidFill>
                <a:schemeClr val="bg1"/>
              </a:solidFill>
              <a:ea typeface="Calibri"/>
              <a:cs typeface="Calibri"/>
            </a:endParaRPr>
          </a:p>
          <a:p>
            <a:endParaRPr lang="en-GB" sz="1050" dirty="0">
              <a:solidFill>
                <a:schemeClr val="bg1"/>
              </a:solidFill>
              <a:ea typeface="Calibri"/>
              <a:cs typeface="Calibri"/>
            </a:endParaRPr>
          </a:p>
        </p:txBody>
      </p:sp>
      <p:pic>
        <p:nvPicPr>
          <p:cNvPr id="2" name="Picture 1" descr="A stone wall with a sign on it&#10;&#10;AI-generated content may be incorrect.">
            <a:extLst>
              <a:ext uri="{FF2B5EF4-FFF2-40B4-BE49-F238E27FC236}">
                <a16:creationId xmlns:a16="http://schemas.microsoft.com/office/drawing/2014/main" id="{0BA821A1-2B92-CA9D-36F7-EB9D16268A0C}"/>
              </a:ext>
            </a:extLst>
          </p:cNvPr>
          <p:cNvPicPr>
            <a:picLocks noChangeAspect="1"/>
          </p:cNvPicPr>
          <p:nvPr/>
        </p:nvPicPr>
        <p:blipFill>
          <a:blip r:embed="rId7"/>
          <a:stretch>
            <a:fillRect/>
          </a:stretch>
        </p:blipFill>
        <p:spPr>
          <a:xfrm>
            <a:off x="0" y="126340"/>
            <a:ext cx="4748077" cy="3066936"/>
          </a:xfrm>
          <a:prstGeom prst="rect">
            <a:avLst/>
          </a:prstGeom>
        </p:spPr>
      </p:pic>
      <p:pic>
        <p:nvPicPr>
          <p:cNvPr id="5" name="Picture 4" descr="A floor plan of a house&#10;&#10;AI-generated content may be incorrect.">
            <a:extLst>
              <a:ext uri="{FF2B5EF4-FFF2-40B4-BE49-F238E27FC236}">
                <a16:creationId xmlns:a16="http://schemas.microsoft.com/office/drawing/2014/main" id="{E18F2417-DC6F-65A5-A224-D46FAF2E56C3}"/>
              </a:ext>
            </a:extLst>
          </p:cNvPr>
          <p:cNvPicPr>
            <a:picLocks noChangeAspect="1"/>
          </p:cNvPicPr>
          <p:nvPr/>
        </p:nvPicPr>
        <p:blipFill>
          <a:blip r:embed="rId8"/>
          <a:stretch>
            <a:fillRect/>
          </a:stretch>
        </p:blipFill>
        <p:spPr>
          <a:xfrm>
            <a:off x="362485" y="3424244"/>
            <a:ext cx="4232254" cy="3262544"/>
          </a:xfrm>
          <a:prstGeom prst="rect">
            <a:avLst/>
          </a:prstGeom>
        </p:spPr>
      </p:pic>
    </p:spTree>
    <p:extLst>
      <p:ext uri="{BB962C8B-B14F-4D97-AF65-F5344CB8AC3E}">
        <p14:creationId xmlns:p14="http://schemas.microsoft.com/office/powerpoint/2010/main" val="3609892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1133</TotalTime>
  <Words>508</Words>
  <Application>Microsoft Office PowerPoint</Application>
  <PresentationFormat>A4 Paper (210x297 mm)</PresentationFormat>
  <Paragraphs>21</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Bahnschrift SemiBold SemiConden</vt:lpstr>
      <vt:lpstr>Bahnschrift SemiCondensed</vt:lpstr>
      <vt:lpstr>Bahnschrift SemiLight SemiConde</vt:lpstr>
      <vt:lpstr>BlinkMacSystemFont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Shields</dc:creator>
  <cp:lastModifiedBy>Lydia Noblett</cp:lastModifiedBy>
  <cp:revision>397</cp:revision>
  <dcterms:created xsi:type="dcterms:W3CDTF">2023-02-06T18:18:13Z</dcterms:created>
  <dcterms:modified xsi:type="dcterms:W3CDTF">2026-06-22T17:46:58Z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1209021</vt:lpwstr>
  </property>
  <property fmtid="{D5CDD505-2E9C-101B-9397-08002B2CF9AE}" name="NXPowerLiteSettings" pid="3">
    <vt:lpwstr>F7000400038000</vt:lpwstr>
  </property>
  <property fmtid="{D5CDD505-2E9C-101B-9397-08002B2CF9AE}" name="NXPowerLiteVersion" pid="4">
    <vt:lpwstr>S11.0.1</vt:lpwstr>
  </property>
</Properties>
</file>