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svg+xml" Extension="svg"/>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ms-powerpoint.changesinfo+xml" PartName="/ppt/changesInfos/changesInfo1.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3" r:id="rId6"/>
    <p:sldId id="262" r:id="rId7"/>
    <p:sldId id="261"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C9CF"/>
    <a:srgbClr val="0059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CE53E-E08D-4492-BABA-3C1962994665}" v="2" dt="2023-04-14T12:05:32.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03" d="100"/>
          <a:sy n="103"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Frew" userId="bee40ce2806bbc63" providerId="LiveId" clId="{6E0CE53E-E08D-4492-BABA-3C1962994665}"/>
    <pc:docChg chg="modSld">
      <pc:chgData name="Marianne Frew" userId="bee40ce2806bbc63" providerId="LiveId" clId="{6E0CE53E-E08D-4492-BABA-3C1962994665}" dt="2023-04-14T12:05:52.029" v="32" actId="1076"/>
      <pc:docMkLst>
        <pc:docMk/>
      </pc:docMkLst>
      <pc:sldChg chg="addSp modSp mod">
        <pc:chgData name="Marianne Frew" userId="bee40ce2806bbc63" providerId="LiveId" clId="{6E0CE53E-E08D-4492-BABA-3C1962994665}" dt="2023-04-14T12:05:52.029" v="32" actId="1076"/>
        <pc:sldMkLst>
          <pc:docMk/>
          <pc:sldMk cId="1428193877" sldId="256"/>
        </pc:sldMkLst>
        <pc:spChg chg="add mod">
          <ac:chgData name="Marianne Frew" userId="bee40ce2806bbc63" providerId="LiveId" clId="{6E0CE53E-E08D-4492-BABA-3C1962994665}" dt="2023-04-14T12:05:16.200" v="8" actId="1076"/>
          <ac:spMkLst>
            <pc:docMk/>
            <pc:sldMk cId="1428193877" sldId="256"/>
            <ac:spMk id="2" creationId="{ECEB0610-766C-10E2-74B2-A8A19AC4CA1A}"/>
          </ac:spMkLst>
        </pc:spChg>
        <pc:spChg chg="add mod">
          <ac:chgData name="Marianne Frew" userId="bee40ce2806bbc63" providerId="LiveId" clId="{6E0CE53E-E08D-4492-BABA-3C1962994665}" dt="2023-04-14T12:05:52.029" v="32" actId="1076"/>
          <ac:spMkLst>
            <pc:docMk/>
            <pc:sldMk cId="1428193877" sldId="256"/>
            <ac:spMk id="4" creationId="{98895FDE-ACF7-9913-5F4D-821EAD5968DE}"/>
          </ac:spMkLst>
        </pc:spChg>
        <pc:spChg chg="mod">
          <ac:chgData name="Marianne Frew" userId="bee40ce2806bbc63" providerId="LiveId" clId="{6E0CE53E-E08D-4492-BABA-3C1962994665}" dt="2023-04-14T12:04:36.387" v="1" actId="1076"/>
          <ac:spMkLst>
            <pc:docMk/>
            <pc:sldMk cId="1428193877" sldId="256"/>
            <ac:spMk id="9" creationId="{9E8CD31D-D48B-FE4B-696E-CB66777703BE}"/>
          </ac:spMkLst>
        </pc:spChg>
      </pc:sldChg>
      <pc:sldChg chg="modSp mod">
        <pc:chgData name="Marianne Frew" userId="bee40ce2806bbc63" providerId="LiveId" clId="{6E0CE53E-E08D-4492-BABA-3C1962994665}" dt="2023-04-14T12:01:50.915" v="0" actId="14100"/>
        <pc:sldMkLst>
          <pc:docMk/>
          <pc:sldMk cId="1688301188" sldId="262"/>
        </pc:sldMkLst>
        <pc:picChg chg="mod">
          <ac:chgData name="Marianne Frew" userId="bee40ce2806bbc63" providerId="LiveId" clId="{6E0CE53E-E08D-4492-BABA-3C1962994665}" dt="2023-04-14T12:01:50.915" v="0" actId="14100"/>
          <ac:picMkLst>
            <pc:docMk/>
            <pc:sldMk cId="1688301188" sldId="262"/>
            <ac:picMk id="19" creationId="{B5461D6C-0CC3-1689-8C47-90EEF3B88E3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325487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75949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139003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1B981-6C8B-4A87-814C-51EC8C69A112}"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181395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C1B981-6C8B-4A87-814C-51EC8C69A112}"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328754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C1B981-6C8B-4A87-814C-51EC8C69A112}" type="datetimeFigureOut">
              <a:rPr lang="en-GB" smtClean="0"/>
              <a:t>13/04/2023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285074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1B981-6C8B-4A87-814C-51EC8C69A112}" type="datetimeFigureOut">
              <a:rPr lang="en-GB" smtClean="0"/>
              <a:t>13/04/2023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31777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C1B981-6C8B-4A87-814C-51EC8C69A112}" type="datetimeFigureOut">
              <a:rPr lang="en-GB" smtClean="0"/>
              <a:t>13/04/2023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75583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1B981-6C8B-4A87-814C-51EC8C69A112}" type="datetimeFigureOut">
              <a:rPr lang="en-GB" smtClean="0"/>
              <a:t>13/04/2023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89961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C1B981-6C8B-4A87-814C-51EC8C69A112}" type="datetimeFigureOut">
              <a:rPr lang="en-GB" smtClean="0"/>
              <a:t>13/04/2023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255817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C1B981-6C8B-4A87-814C-51EC8C69A112}" type="datetimeFigureOut">
              <a:rPr lang="en-GB" smtClean="0"/>
              <a:t>13/04/2023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794ED4-7BC5-44BA-BD4E-5148A76BF2B9}" type="slidenum">
              <a:rPr lang="en-GB" smtClean="0"/>
              <a:t>‹#›</a:t>
            </a:fld>
            <a:endParaRPr lang="en-GB"/>
          </a:p>
        </p:txBody>
      </p:sp>
    </p:spTree>
    <p:extLst>
      <p:ext uri="{BB962C8B-B14F-4D97-AF65-F5344CB8AC3E}">
        <p14:creationId xmlns:p14="http://schemas.microsoft.com/office/powerpoint/2010/main" val="279683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1B981-6C8B-4A87-814C-51EC8C69A112}" type="datetimeFigureOut">
              <a:rPr lang="en-GB" smtClean="0"/>
              <a:t>13/04/2023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94ED4-7BC5-44BA-BD4E-5148A76BF2B9}" type="slidenum">
              <a:rPr lang="en-GB" smtClean="0"/>
              <a:t>‹#›</a:t>
            </a:fld>
            <a:endParaRPr lang="en-GB"/>
          </a:p>
        </p:txBody>
      </p:sp>
    </p:spTree>
    <p:extLst>
      <p:ext uri="{BB962C8B-B14F-4D97-AF65-F5344CB8AC3E}">
        <p14:creationId xmlns:p14="http://schemas.microsoft.com/office/powerpoint/2010/main" val="244899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1.jp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hyperlink" Target="mailto:sales@monarch-legal.co.uk" TargetMode="External"/><Relationship Id="rId11" Type="http://schemas.openxmlformats.org/officeDocument/2006/relationships/image" Target="../media/image27.svg"/><Relationship Id="rId5" Type="http://schemas.openxmlformats.org/officeDocument/2006/relationships/image" Target="../media/image23.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hyperlink" Target="http://monarch-legal.co.uk/" TargetMode="Externa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BB878C-2CC5-88D0-B441-D381F20919BD}"/>
              </a:ext>
            </a:extLst>
          </p:cNvPr>
          <p:cNvPicPr>
            <a:picLocks noChangeAspect="1"/>
          </p:cNvPicPr>
          <p:nvPr/>
        </p:nvPicPr>
        <p:blipFill>
          <a:blip r:embed="rId2">
            <a:extLst>
              <a:ext uri="{28A0092B-C50C-407E-A947-70E740481C1C}">
                <a14:useLocalDpi xmlns:a14="http://schemas.microsoft.com/office/drawing/2010/main" val="0"/>
              </a:ext>
            </a:extLst>
          </a:blip>
          <a:srcRect l="9" r="9"/>
          <a:stretch/>
        </p:blipFill>
        <p:spPr>
          <a:xfrm>
            <a:off x="0" y="0"/>
            <a:ext cx="9906000" cy="6858000"/>
          </a:xfrm>
          <a:prstGeom prst="rect">
            <a:avLst/>
          </a:prstGeom>
        </p:spPr>
      </p:pic>
      <p:sp>
        <p:nvSpPr>
          <p:cNvPr id="9" name="Rectangle 8">
            <a:extLst>
              <a:ext uri="{FF2B5EF4-FFF2-40B4-BE49-F238E27FC236}">
                <a16:creationId xmlns:a16="http://schemas.microsoft.com/office/drawing/2014/main" id="{9E8CD31D-D48B-FE4B-696E-CB66777703BE}"/>
              </a:ext>
            </a:extLst>
          </p:cNvPr>
          <p:cNvSpPr/>
          <p:nvPr/>
        </p:nvSpPr>
        <p:spPr>
          <a:xfrm rot="16200000">
            <a:off x="4613945" y="1565944"/>
            <a:ext cx="678108" cy="9906001"/>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GB"/>
          </a:p>
        </p:txBody>
      </p:sp>
      <p:sp>
        <p:nvSpPr>
          <p:cNvPr id="21" name="Rectangle 20">
            <a:extLst>
              <a:ext uri="{FF2B5EF4-FFF2-40B4-BE49-F238E27FC236}">
                <a16:creationId xmlns:a16="http://schemas.microsoft.com/office/drawing/2014/main" id="{C819336D-B3A8-D717-B05D-E70735855D09}"/>
              </a:ext>
            </a:extLst>
          </p:cNvPr>
          <p:cNvSpPr/>
          <p:nvPr/>
        </p:nvSpPr>
        <p:spPr>
          <a:xfrm>
            <a:off x="5799909" y="6179892"/>
            <a:ext cx="4106092" cy="678107"/>
          </a:xfrm>
          <a:prstGeom prst="rect">
            <a:avLst/>
          </a:prstGeom>
          <a:gradFill flip="none" rotWithShape="1">
            <a:gsLst>
              <a:gs pos="0">
                <a:schemeClr val="accent1">
                  <a:lumMod val="5000"/>
                  <a:lumOff val="95000"/>
                  <a:alpha val="0"/>
                </a:schemeClr>
              </a:gs>
              <a:gs pos="36000">
                <a:schemeClr val="bg1">
                  <a:alpha val="9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descr="Text, logo&#10;&#10;Description automatically generated" id="3" name="Picture 2">
            <a:extLst>
              <a:ext uri="{FF2B5EF4-FFF2-40B4-BE49-F238E27FC236}">
                <a16:creationId xmlns:a16="http://schemas.microsoft.com/office/drawing/2014/main" id="{9E7A7B09-3024-838F-0617-3C160924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583" y="6179893"/>
            <a:ext cx="2379785" cy="678107"/>
          </a:xfrm>
          <a:prstGeom prst="rect">
            <a:avLst/>
          </a:prstGeom>
        </p:spPr>
      </p:pic>
      <p:sp>
        <p:nvSpPr>
          <p:cNvPr id="2" name="TextBox 1">
            <a:extLst>
              <a:ext uri="{FF2B5EF4-FFF2-40B4-BE49-F238E27FC236}">
                <a16:creationId xmlns:a16="http://schemas.microsoft.com/office/drawing/2014/main" id="{ECEB0610-766C-10E2-74B2-A8A19AC4CA1A}"/>
              </a:ext>
            </a:extLst>
          </p:cNvPr>
          <p:cNvSpPr txBox="1"/>
          <p:nvPr/>
        </p:nvSpPr>
        <p:spPr>
          <a:xfrm>
            <a:off x="1119764" y="6179889"/>
            <a:ext cx="4086808" cy="369332"/>
          </a:xfrm>
          <a:prstGeom prst="rect">
            <a:avLst/>
          </a:prstGeom>
          <a:noFill/>
        </p:spPr>
        <p:txBody>
          <a:bodyPr rtlCol="0" wrap="square">
            <a:spAutoFit/>
          </a:bodyPr>
          <a:lstStyle/>
          <a:p>
            <a:r>
              <a:rPr dirty="0" lang="it-IT">
                <a:solidFill>
                  <a:schemeClr val="bg1"/>
                </a:solidFill>
              </a:rPr>
              <a:t>24 Stenhouse Grove,Edinburgh, EH11 3ED</a:t>
            </a:r>
            <a:endParaRPr dirty="0" lang="en-GB">
              <a:solidFill>
                <a:schemeClr val="bg1"/>
              </a:solidFill>
            </a:endParaRPr>
          </a:p>
        </p:txBody>
      </p:sp>
      <p:sp>
        <p:nvSpPr>
          <p:cNvPr id="4" name="TextBox 3">
            <a:extLst>
              <a:ext uri="{FF2B5EF4-FFF2-40B4-BE49-F238E27FC236}">
                <a16:creationId xmlns:a16="http://schemas.microsoft.com/office/drawing/2014/main" id="{98895FDE-ACF7-9913-5F4D-821EAD5968DE}"/>
              </a:ext>
            </a:extLst>
          </p:cNvPr>
          <p:cNvSpPr txBox="1"/>
          <p:nvPr/>
        </p:nvSpPr>
        <p:spPr>
          <a:xfrm>
            <a:off x="2015412" y="6466548"/>
            <a:ext cx="2799184" cy="382556"/>
          </a:xfrm>
          <a:prstGeom prst="rect">
            <a:avLst/>
          </a:prstGeom>
          <a:noFill/>
        </p:spPr>
        <p:txBody>
          <a:bodyPr rtlCol="0" wrap="square">
            <a:spAutoFit/>
          </a:bodyPr>
          <a:lstStyle/>
          <a:p>
            <a:r>
              <a:rPr dirty="0" lang="en-GB">
                <a:solidFill>
                  <a:schemeClr val="bg1"/>
                </a:solidFill>
              </a:rPr>
              <a:t>Offers over £180,000</a:t>
            </a:r>
          </a:p>
        </p:txBody>
      </p:sp>
    </p:spTree>
    <p:extLst>
      <p:ext uri="{BB962C8B-B14F-4D97-AF65-F5344CB8AC3E}">
        <p14:creationId xmlns:p14="http://schemas.microsoft.com/office/powerpoint/2010/main" val="1428193877"/>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CADF9B-F9B8-08F2-CB08-C9102B50F227}"/>
              </a:ext>
            </a:extLst>
          </p:cNvPr>
          <p:cNvPicPr>
            <a:picLocks noChangeAspect="1"/>
          </p:cNvPicPr>
          <p:nvPr/>
        </p:nvPicPr>
        <p:blipFill>
          <a:blip r:embed="rId2">
            <a:extLst>
              <a:ext uri="{28A0092B-C50C-407E-A947-70E740481C1C}">
                <a14:useLocalDpi xmlns:a14="http://schemas.microsoft.com/office/drawing/2010/main" val="0"/>
              </a:ext>
            </a:extLst>
          </a:blip>
          <a:srcRect l="46" r="46"/>
          <a:stretch/>
        </p:blipFill>
        <p:spPr>
          <a:xfrm>
            <a:off x="0" y="3436873"/>
            <a:ext cx="4953000" cy="3421128"/>
          </a:xfrm>
          <a:prstGeom prst="rect">
            <a:avLst/>
          </a:prstGeom>
        </p:spPr>
      </p:pic>
      <p:pic>
        <p:nvPicPr>
          <p:cNvPr id="8" name="Picture 7">
            <a:extLst>
              <a:ext uri="{FF2B5EF4-FFF2-40B4-BE49-F238E27FC236}">
                <a16:creationId xmlns:a16="http://schemas.microsoft.com/office/drawing/2014/main" id="{F9EE929E-C5FA-AC7F-E4D8-8D8C404E1D30}"/>
              </a:ext>
            </a:extLst>
          </p:cNvPr>
          <p:cNvPicPr>
            <a:picLocks noChangeAspect="1"/>
          </p:cNvPicPr>
          <p:nvPr/>
        </p:nvPicPr>
        <p:blipFill>
          <a:blip r:embed="rId3">
            <a:extLst>
              <a:ext uri="{28A0092B-C50C-407E-A947-70E740481C1C}">
                <a14:useLocalDpi xmlns:a14="http://schemas.microsoft.com/office/drawing/2010/main" val="0"/>
              </a:ext>
            </a:extLst>
          </a:blip>
          <a:srcRect l="9" r="9"/>
          <a:stretch/>
        </p:blipFill>
        <p:spPr>
          <a:xfrm>
            <a:off x="0" y="0"/>
            <a:ext cx="4952999" cy="3429000"/>
          </a:xfrm>
          <a:prstGeom prst="rect">
            <a:avLst/>
          </a:prstGeom>
        </p:spPr>
      </p:pic>
      <p:sp>
        <p:nvSpPr>
          <p:cNvPr id="12" name="Rectangle 11">
            <a:extLst>
              <a:ext uri="{FF2B5EF4-FFF2-40B4-BE49-F238E27FC236}">
                <a16:creationId xmlns:a16="http://schemas.microsoft.com/office/drawing/2014/main" id="{3772ACF1-1C73-F0BA-5F84-482F8ED8CA13}"/>
              </a:ext>
            </a:extLst>
          </p:cNvPr>
          <p:cNvSpPr/>
          <p:nvPr/>
        </p:nvSpPr>
        <p:spPr>
          <a:xfrm>
            <a:off x="5136122" y="201521"/>
            <a:ext cx="4650378" cy="6535325"/>
          </a:xfrm>
          <a:prstGeom prst="rect">
            <a:avLst/>
          </a:prstGeom>
          <a:solidFill>
            <a:srgbClr val="BFC9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n-GB" sz="2000"/>
              <a:t>This is a well-presented ground floor two-bedroom property in the residential area of Stenhouse boasting a superb rear garden and an enviable bespoke garden room. Accessed via the generous </a:t>
            </a:r>
            <a:r>
              <a:rPr dirty="0" err="1" lang="en-GB" sz="2000"/>
              <a:t>monoblock</a:t>
            </a:r>
            <a:r>
              <a:rPr dirty="0" lang="en-GB" sz="2000"/>
              <a:t> driveway and enclosed veranda, the front door leads into an entrance vestibule and hallway with a chic </a:t>
            </a:r>
            <a:r>
              <a:rPr dirty="0" err="1" lang="en-GB" sz="2000"/>
              <a:t>monchrome</a:t>
            </a:r>
            <a:r>
              <a:rPr dirty="0" lang="en-GB" sz="2000"/>
              <a:t> interior before reaching the living room. This bright and spacious room features an expansive front-facing window, wood-inspired flooring, and an elegant grey and white décor to create a comfortable living space. </a:t>
            </a:r>
          </a:p>
        </p:txBody>
      </p:sp>
      <p:sp>
        <p:nvSpPr>
          <p:cNvPr id="17" name="Rectangle 16">
            <a:extLst>
              <a:ext uri="{FF2B5EF4-FFF2-40B4-BE49-F238E27FC236}">
                <a16:creationId xmlns:a16="http://schemas.microsoft.com/office/drawing/2014/main" id="{6B07D6AB-4162-BC9A-5836-1511B59003A9}"/>
              </a:ext>
            </a:extLst>
          </p:cNvPr>
          <p:cNvSpPr/>
          <p:nvPr/>
        </p:nvSpPr>
        <p:spPr>
          <a:xfrm rot="5400000">
            <a:off x="2432666" y="933989"/>
            <a:ext cx="102528" cy="496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GB"/>
          </a:p>
        </p:txBody>
      </p:sp>
      <p:pic>
        <p:nvPicPr>
          <p:cNvPr descr="A picture containing text, clipart&#10;&#10;Description automatically generated" id="2" name="Picture 1">
            <a:extLst>
              <a:ext uri="{FF2B5EF4-FFF2-40B4-BE49-F238E27FC236}">
                <a16:creationId xmlns:a16="http://schemas.microsoft.com/office/drawing/2014/main" id="{5449EF68-5C01-D367-19C3-50958DFE3A04}"/>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905753" y="5961313"/>
            <a:ext cx="2970944" cy="775533"/>
          </a:xfrm>
          <a:prstGeom prst="rect">
            <a:avLst/>
          </a:prstGeom>
        </p:spPr>
      </p:pic>
    </p:spTree>
    <p:extLst>
      <p:ext uri="{BB962C8B-B14F-4D97-AF65-F5344CB8AC3E}">
        <p14:creationId xmlns:p14="http://schemas.microsoft.com/office/powerpoint/2010/main" val="552784293"/>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CADF9B-F9B8-08F2-CB08-C9102B50F227}"/>
              </a:ext>
            </a:extLst>
          </p:cNvPr>
          <p:cNvPicPr>
            <a:picLocks noChangeAspect="1"/>
          </p:cNvPicPr>
          <p:nvPr/>
        </p:nvPicPr>
        <p:blipFill>
          <a:blip r:embed="rId2">
            <a:extLst>
              <a:ext uri="{28A0092B-C50C-407E-A947-70E740481C1C}">
                <a14:useLocalDpi xmlns:a14="http://schemas.microsoft.com/office/drawing/2010/main" val="0"/>
              </a:ext>
            </a:extLst>
          </a:blip>
          <a:srcRect l="46" r="46"/>
          <a:stretch/>
        </p:blipFill>
        <p:spPr>
          <a:xfrm>
            <a:off x="-1" y="0"/>
            <a:ext cx="4953000" cy="3421128"/>
          </a:xfrm>
          <a:prstGeom prst="rect">
            <a:avLst/>
          </a:prstGeom>
        </p:spPr>
      </p:pic>
      <p:pic>
        <p:nvPicPr>
          <p:cNvPr id="8" name="Picture 7">
            <a:extLst>
              <a:ext uri="{FF2B5EF4-FFF2-40B4-BE49-F238E27FC236}">
                <a16:creationId xmlns:a16="http://schemas.microsoft.com/office/drawing/2014/main" id="{F9EE929E-C5FA-AC7F-E4D8-8D8C404E1D30}"/>
              </a:ext>
            </a:extLst>
          </p:cNvPr>
          <p:cNvPicPr>
            <a:picLocks noChangeAspect="1"/>
          </p:cNvPicPr>
          <p:nvPr/>
        </p:nvPicPr>
        <p:blipFill>
          <a:blip r:embed="rId3">
            <a:extLst>
              <a:ext uri="{28A0092B-C50C-407E-A947-70E740481C1C}">
                <a14:useLocalDpi xmlns:a14="http://schemas.microsoft.com/office/drawing/2010/main" val="0"/>
              </a:ext>
            </a:extLst>
          </a:blip>
          <a:srcRect l="9" r="9"/>
          <a:stretch/>
        </p:blipFill>
        <p:spPr>
          <a:xfrm>
            <a:off x="0" y="3428999"/>
            <a:ext cx="4952999" cy="3429000"/>
          </a:xfrm>
          <a:prstGeom prst="rect">
            <a:avLst/>
          </a:prstGeom>
        </p:spPr>
      </p:pic>
      <p:sp>
        <p:nvSpPr>
          <p:cNvPr id="12" name="Rectangle 11">
            <a:extLst>
              <a:ext uri="{FF2B5EF4-FFF2-40B4-BE49-F238E27FC236}">
                <a16:creationId xmlns:a16="http://schemas.microsoft.com/office/drawing/2014/main" id="{3772ACF1-1C73-F0BA-5F84-482F8ED8CA13}"/>
              </a:ext>
            </a:extLst>
          </p:cNvPr>
          <p:cNvSpPr/>
          <p:nvPr/>
        </p:nvSpPr>
        <p:spPr>
          <a:xfrm>
            <a:off x="5047861" y="3469184"/>
            <a:ext cx="4858139" cy="3388816"/>
          </a:xfrm>
          <a:prstGeom prst="rect">
            <a:avLst/>
          </a:prstGeom>
          <a:solidFill>
            <a:srgbClr val="BFC9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n-GB" sz="1600"/>
              <a:t>From the living room, you enter the adjoining well-proportioned modern kitchen. With direct garden access, it is a thoughtfully designed space with white shaker-style cabinets complemented by black marble-effect worktops and parquet flooring, along with a gas hob, oven, and extractor hood. On the other side of the hallway lie two spacious double bedrooms both offering built-in storage and an appealing neutral décor.</a:t>
            </a:r>
          </a:p>
        </p:txBody>
      </p:sp>
      <p:sp>
        <p:nvSpPr>
          <p:cNvPr id="3" name="Rectangle 2">
            <a:extLst>
              <a:ext uri="{FF2B5EF4-FFF2-40B4-BE49-F238E27FC236}">
                <a16:creationId xmlns:a16="http://schemas.microsoft.com/office/drawing/2014/main" id="{90B6B6AC-24D3-505F-0180-19A7F847C56F}"/>
              </a:ext>
            </a:extLst>
          </p:cNvPr>
          <p:cNvSpPr/>
          <p:nvPr/>
        </p:nvSpPr>
        <p:spPr>
          <a:xfrm rot="5400000">
            <a:off x="2432666" y="933989"/>
            <a:ext cx="102528" cy="496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GB"/>
          </a:p>
        </p:txBody>
      </p:sp>
      <p:pic>
        <p:nvPicPr>
          <p:cNvPr descr="A picture containing text, clipart&#10;&#10;Description automatically generated" id="4" name="Picture 3">
            <a:extLst>
              <a:ext uri="{FF2B5EF4-FFF2-40B4-BE49-F238E27FC236}">
                <a16:creationId xmlns:a16="http://schemas.microsoft.com/office/drawing/2014/main" id="{ABDD1823-2155-473A-3AD9-9E37C91C1799}"/>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991458" y="3543829"/>
            <a:ext cx="2970944" cy="690465"/>
          </a:xfrm>
          <a:prstGeom prst="rect">
            <a:avLst/>
          </a:prstGeom>
        </p:spPr>
      </p:pic>
      <p:pic>
        <p:nvPicPr>
          <p:cNvPr id="5" name="Picture 4">
            <a:extLst>
              <a:ext uri="{FF2B5EF4-FFF2-40B4-BE49-F238E27FC236}">
                <a16:creationId xmlns:a16="http://schemas.microsoft.com/office/drawing/2014/main" id="{1891C1E4-4FA9-7754-0C46-729FAC8639E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47861" y="64342"/>
            <a:ext cx="4858139" cy="3237968"/>
          </a:xfrm>
          <a:prstGeom prst="rect">
            <a:avLst/>
          </a:prstGeom>
        </p:spPr>
      </p:pic>
      <p:pic>
        <p:nvPicPr>
          <p:cNvPr descr="A hallway with white doors&#10;&#10;Description automatically generated with medium confidence" id="7" name="Picture 6">
            <a:extLst>
              <a:ext uri="{FF2B5EF4-FFF2-40B4-BE49-F238E27FC236}">
                <a16:creationId xmlns:a16="http://schemas.microsoft.com/office/drawing/2014/main" id="{4D891FFA-8844-54CF-FEDB-2799ECF90B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3624" y="2995535"/>
            <a:ext cx="1777834" cy="1184933"/>
          </a:xfrm>
          <a:prstGeom prst="rect">
            <a:avLst/>
          </a:prstGeom>
        </p:spPr>
      </p:pic>
    </p:spTree>
    <p:extLst>
      <p:ext uri="{BB962C8B-B14F-4D97-AF65-F5344CB8AC3E}">
        <p14:creationId xmlns:p14="http://schemas.microsoft.com/office/powerpoint/2010/main" val="3147078016"/>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599C"/>
        </a:solidFill>
        <a:effectLst/>
      </p:bgPr>
    </p:bg>
    <p:spTree>
      <p:nvGrpSpPr>
        <p:cNvPr id="1" name=""/>
        <p:cNvGrpSpPr/>
        <p:nvPr/>
      </p:nvGrpSpPr>
      <p:grpSpPr>
        <a:xfrm>
          <a:off x="0" y="0"/>
          <a:ext cx="0" cy="0"/>
          <a:chOff x="0" y="0"/>
          <a:chExt cx="0" cy="0"/>
        </a:xfrm>
      </p:grpSpPr>
      <p:pic>
        <p:nvPicPr>
          <p:cNvPr descr="Text, logo&#10;&#10;Description automatically generated" id="2" name="Picture 1">
            <a:extLst>
              <a:ext uri="{FF2B5EF4-FFF2-40B4-BE49-F238E27FC236}">
                <a16:creationId xmlns:a16="http://schemas.microsoft.com/office/drawing/2014/main" id="{3BD71F08-DFE7-A60E-DD5F-255FD4CB4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486" y="6001771"/>
            <a:ext cx="2379785" cy="678107"/>
          </a:xfrm>
          <a:prstGeom prst="rect">
            <a:avLst/>
          </a:prstGeom>
        </p:spPr>
      </p:pic>
      <p:pic>
        <p:nvPicPr>
          <p:cNvPr id="9" name="Picture 8">
            <a:extLst>
              <a:ext uri="{FF2B5EF4-FFF2-40B4-BE49-F238E27FC236}">
                <a16:creationId xmlns:a16="http://schemas.microsoft.com/office/drawing/2014/main" id="{2A3B8B0F-2310-649B-C35D-54540CCE59A5}"/>
              </a:ext>
            </a:extLst>
          </p:cNvPr>
          <p:cNvPicPr>
            <a:picLocks noChangeAspect="1"/>
          </p:cNvPicPr>
          <p:nvPr/>
        </p:nvPicPr>
        <p:blipFill>
          <a:blip r:embed="rId3">
            <a:extLst>
              <a:ext uri="{28A0092B-C50C-407E-A947-70E740481C1C}">
                <a14:useLocalDpi xmlns:a14="http://schemas.microsoft.com/office/drawing/2010/main" val="0"/>
              </a:ext>
            </a:extLst>
          </a:blip>
          <a:srcRect l="9" r="9"/>
          <a:stretch/>
        </p:blipFill>
        <p:spPr>
          <a:xfrm>
            <a:off x="0" y="0"/>
            <a:ext cx="4952999" cy="3429000"/>
          </a:xfrm>
          <a:prstGeom prst="rect">
            <a:avLst/>
          </a:prstGeom>
        </p:spPr>
      </p:pic>
      <p:pic>
        <p:nvPicPr>
          <p:cNvPr id="10" name="Picture 9">
            <a:extLst>
              <a:ext uri="{FF2B5EF4-FFF2-40B4-BE49-F238E27FC236}">
                <a16:creationId xmlns:a16="http://schemas.microsoft.com/office/drawing/2014/main" id="{C2F2DDE5-01F2-4786-AD8B-3264BE7EFFD7}"/>
              </a:ext>
            </a:extLst>
          </p:cNvPr>
          <p:cNvPicPr>
            <a:picLocks noChangeAspect="1"/>
          </p:cNvPicPr>
          <p:nvPr/>
        </p:nvPicPr>
        <p:blipFill>
          <a:blip r:embed="rId4">
            <a:extLst>
              <a:ext uri="{28A0092B-C50C-407E-A947-70E740481C1C}">
                <a14:useLocalDpi xmlns:a14="http://schemas.microsoft.com/office/drawing/2010/main" val="0"/>
              </a:ext>
            </a:extLst>
          </a:blip>
          <a:srcRect l="9" r="9"/>
          <a:stretch/>
        </p:blipFill>
        <p:spPr>
          <a:xfrm>
            <a:off x="4953001" y="0"/>
            <a:ext cx="4952999" cy="3429000"/>
          </a:xfrm>
          <a:prstGeom prst="rect">
            <a:avLst/>
          </a:prstGeom>
        </p:spPr>
      </p:pic>
      <p:pic>
        <p:nvPicPr>
          <p:cNvPr id="14" name="Picture 13">
            <a:extLst>
              <a:ext uri="{FF2B5EF4-FFF2-40B4-BE49-F238E27FC236}">
                <a16:creationId xmlns:a16="http://schemas.microsoft.com/office/drawing/2014/main" id="{C18295FB-3A15-437F-5272-42983DB4FDE3}"/>
              </a:ext>
            </a:extLst>
          </p:cNvPr>
          <p:cNvPicPr>
            <a:picLocks noChangeAspect="1"/>
          </p:cNvPicPr>
          <p:nvPr/>
        </p:nvPicPr>
        <p:blipFill>
          <a:blip r:embed="rId5">
            <a:extLst>
              <a:ext uri="{28A0092B-C50C-407E-A947-70E740481C1C}">
                <a14:useLocalDpi xmlns:a14="http://schemas.microsoft.com/office/drawing/2010/main" val="0"/>
              </a:ext>
            </a:extLst>
          </a:blip>
          <a:srcRect l="9" r="9"/>
          <a:stretch/>
        </p:blipFill>
        <p:spPr>
          <a:xfrm>
            <a:off x="4952999" y="3429000"/>
            <a:ext cx="4952999" cy="3429000"/>
          </a:xfrm>
          <a:prstGeom prst="rect">
            <a:avLst/>
          </a:prstGeom>
        </p:spPr>
      </p:pic>
      <p:pic>
        <p:nvPicPr>
          <p:cNvPr id="15" name="Picture 14">
            <a:extLst>
              <a:ext uri="{FF2B5EF4-FFF2-40B4-BE49-F238E27FC236}">
                <a16:creationId xmlns:a16="http://schemas.microsoft.com/office/drawing/2014/main" id="{9359A6CD-0425-9BF5-5AD3-74EADA2A846A}"/>
              </a:ext>
            </a:extLst>
          </p:cNvPr>
          <p:cNvPicPr>
            <a:picLocks noChangeAspect="1"/>
          </p:cNvPicPr>
          <p:nvPr/>
        </p:nvPicPr>
        <p:blipFill>
          <a:blip r:embed="rId6">
            <a:extLst>
              <a:ext uri="{28A0092B-C50C-407E-A947-70E740481C1C}">
                <a14:useLocalDpi xmlns:a14="http://schemas.microsoft.com/office/drawing/2010/main" val="0"/>
              </a:ext>
            </a:extLst>
          </a:blip>
          <a:srcRect l="14" r="14"/>
          <a:stretch/>
        </p:blipFill>
        <p:spPr>
          <a:xfrm>
            <a:off x="0" y="3429000"/>
            <a:ext cx="4952997" cy="3432852"/>
          </a:xfrm>
          <a:prstGeom prst="rect">
            <a:avLst/>
          </a:prstGeom>
        </p:spPr>
      </p:pic>
      <p:sp>
        <p:nvSpPr>
          <p:cNvPr id="16" name="Rectangle 15">
            <a:extLst>
              <a:ext uri="{FF2B5EF4-FFF2-40B4-BE49-F238E27FC236}">
                <a16:creationId xmlns:a16="http://schemas.microsoft.com/office/drawing/2014/main" id="{FE7D772B-1EB7-9320-FC0C-3B06D6FC8956}"/>
              </a:ext>
            </a:extLst>
          </p:cNvPr>
          <p:cNvSpPr/>
          <p:nvPr/>
        </p:nvSpPr>
        <p:spPr>
          <a:xfrm>
            <a:off x="4894216" y="0"/>
            <a:ext cx="102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7" name="Rectangle 16">
            <a:extLst>
              <a:ext uri="{FF2B5EF4-FFF2-40B4-BE49-F238E27FC236}">
                <a16:creationId xmlns:a16="http://schemas.microsoft.com/office/drawing/2014/main" id="{10FE3357-5849-B1E2-3071-36E61CA50036}"/>
              </a:ext>
            </a:extLst>
          </p:cNvPr>
          <p:cNvSpPr/>
          <p:nvPr/>
        </p:nvSpPr>
        <p:spPr>
          <a:xfrm rot="5400000">
            <a:off x="4908345" y="-1528473"/>
            <a:ext cx="89309"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Tree>
    <p:extLst>
      <p:ext uri="{BB962C8B-B14F-4D97-AF65-F5344CB8AC3E}">
        <p14:creationId xmlns:p14="http://schemas.microsoft.com/office/powerpoint/2010/main" val="44055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72ACF1-1C73-F0BA-5F84-482F8ED8CA13}"/>
              </a:ext>
            </a:extLst>
          </p:cNvPr>
          <p:cNvSpPr/>
          <p:nvPr/>
        </p:nvSpPr>
        <p:spPr>
          <a:xfrm>
            <a:off x="4576061" y="3543828"/>
            <a:ext cx="5333666" cy="3314171"/>
          </a:xfrm>
          <a:prstGeom prst="rect">
            <a:avLst/>
          </a:prstGeom>
          <a:solidFill>
            <a:srgbClr val="BFC9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white three-piece family bathroom houses a hidden cistern WC, washbasin, and bath set against a sleek interior.</a:t>
            </a:r>
          </a:p>
        </p:txBody>
      </p:sp>
      <p:sp>
        <p:nvSpPr>
          <p:cNvPr id="3" name="Rectangle 2">
            <a:extLst>
              <a:ext uri="{FF2B5EF4-FFF2-40B4-BE49-F238E27FC236}">
                <a16:creationId xmlns:a16="http://schemas.microsoft.com/office/drawing/2014/main" id="{90B6B6AC-24D3-505F-0180-19A7F847C56F}"/>
              </a:ext>
            </a:extLst>
          </p:cNvPr>
          <p:cNvSpPr/>
          <p:nvPr/>
        </p:nvSpPr>
        <p:spPr>
          <a:xfrm rot="5400000">
            <a:off x="2432666" y="933989"/>
            <a:ext cx="102528" cy="496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text, clipart&#10;&#10;Description automatically generated">
            <a:extLst>
              <a:ext uri="{FF2B5EF4-FFF2-40B4-BE49-F238E27FC236}">
                <a16:creationId xmlns:a16="http://schemas.microsoft.com/office/drawing/2014/main" id="{ABDD1823-2155-473A-3AD9-9E37C91C179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907483" y="6167534"/>
            <a:ext cx="2970944" cy="690465"/>
          </a:xfrm>
          <a:prstGeom prst="rect">
            <a:avLst/>
          </a:prstGeom>
        </p:spPr>
      </p:pic>
      <p:pic>
        <p:nvPicPr>
          <p:cNvPr id="5" name="Picture 4">
            <a:extLst>
              <a:ext uri="{FF2B5EF4-FFF2-40B4-BE49-F238E27FC236}">
                <a16:creationId xmlns:a16="http://schemas.microsoft.com/office/drawing/2014/main" id="{1891C1E4-4FA9-7754-0C46-729FAC8639E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76061" y="-1"/>
            <a:ext cx="5325876" cy="3549717"/>
          </a:xfrm>
          <a:prstGeom prst="rect">
            <a:avLst/>
          </a:prstGeom>
        </p:spPr>
      </p:pic>
      <p:pic>
        <p:nvPicPr>
          <p:cNvPr id="7" name="Picture 6" descr="A bathroom with a tub toilet and sink&#10;&#10;Description automatically generated with low confidence">
            <a:extLst>
              <a:ext uri="{FF2B5EF4-FFF2-40B4-BE49-F238E27FC236}">
                <a16:creationId xmlns:a16="http://schemas.microsoft.com/office/drawing/2014/main" id="{3276BD18-19C8-D5C2-69B3-E985D58BB9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 y="-11081"/>
            <a:ext cx="4564208" cy="6869082"/>
          </a:xfrm>
          <a:prstGeom prst="rect">
            <a:avLst/>
          </a:prstGeom>
        </p:spPr>
      </p:pic>
    </p:spTree>
    <p:extLst>
      <p:ext uri="{BB962C8B-B14F-4D97-AF65-F5344CB8AC3E}">
        <p14:creationId xmlns:p14="http://schemas.microsoft.com/office/powerpoint/2010/main" val="2248583148"/>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599C"/>
        </a:solidFill>
        <a:effectLst/>
      </p:bgPr>
    </p:bg>
    <p:spTree>
      <p:nvGrpSpPr>
        <p:cNvPr id="1" name=""/>
        <p:cNvGrpSpPr/>
        <p:nvPr/>
      </p:nvGrpSpPr>
      <p:grpSpPr>
        <a:xfrm>
          <a:off x="0" y="0"/>
          <a:ext cx="0" cy="0"/>
          <a:chOff x="0" y="0"/>
          <a:chExt cx="0" cy="0"/>
        </a:xfrm>
      </p:grpSpPr>
      <p:pic>
        <p:nvPicPr>
          <p:cNvPr descr="Text, logo&#10;&#10;Description automatically generated" id="2" name="Picture 1">
            <a:extLst>
              <a:ext uri="{FF2B5EF4-FFF2-40B4-BE49-F238E27FC236}">
                <a16:creationId xmlns:a16="http://schemas.microsoft.com/office/drawing/2014/main" id="{3BD71F08-DFE7-A60E-DD5F-255FD4CB4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486" y="6001771"/>
            <a:ext cx="2379785" cy="678107"/>
          </a:xfrm>
          <a:prstGeom prst="rect">
            <a:avLst/>
          </a:prstGeom>
        </p:spPr>
      </p:pic>
      <p:pic>
        <p:nvPicPr>
          <p:cNvPr id="10" name="Picture 9">
            <a:extLst>
              <a:ext uri="{FF2B5EF4-FFF2-40B4-BE49-F238E27FC236}">
                <a16:creationId xmlns:a16="http://schemas.microsoft.com/office/drawing/2014/main" id="{C2F2DDE5-01F2-4786-AD8B-3264BE7EFFD7}"/>
              </a:ext>
            </a:extLst>
          </p:cNvPr>
          <p:cNvPicPr>
            <a:picLocks noChangeAspect="1"/>
          </p:cNvPicPr>
          <p:nvPr/>
        </p:nvPicPr>
        <p:blipFill>
          <a:blip r:embed="rId3">
            <a:extLst>
              <a:ext uri="{28A0092B-C50C-407E-A947-70E740481C1C}">
                <a14:useLocalDpi xmlns:a14="http://schemas.microsoft.com/office/drawing/2010/main" val="0"/>
              </a:ext>
            </a:extLst>
          </a:blip>
          <a:srcRect l="9" r="9"/>
          <a:stretch/>
        </p:blipFill>
        <p:spPr>
          <a:xfrm>
            <a:off x="-7727" y="3449091"/>
            <a:ext cx="4952999" cy="3429000"/>
          </a:xfrm>
          <a:prstGeom prst="rect">
            <a:avLst/>
          </a:prstGeom>
        </p:spPr>
      </p:pic>
      <p:sp>
        <p:nvSpPr>
          <p:cNvPr id="16" name="Rectangle 15">
            <a:extLst>
              <a:ext uri="{FF2B5EF4-FFF2-40B4-BE49-F238E27FC236}">
                <a16:creationId xmlns:a16="http://schemas.microsoft.com/office/drawing/2014/main" id="{FE7D772B-1EB7-9320-FC0C-3B06D6FC8956}"/>
              </a:ext>
            </a:extLst>
          </p:cNvPr>
          <p:cNvSpPr/>
          <p:nvPr/>
        </p:nvSpPr>
        <p:spPr>
          <a:xfrm>
            <a:off x="4894216" y="0"/>
            <a:ext cx="102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7" name="Rectangle 16">
            <a:extLst>
              <a:ext uri="{FF2B5EF4-FFF2-40B4-BE49-F238E27FC236}">
                <a16:creationId xmlns:a16="http://schemas.microsoft.com/office/drawing/2014/main" id="{10FE3357-5849-B1E2-3071-36E61CA50036}"/>
              </a:ext>
            </a:extLst>
          </p:cNvPr>
          <p:cNvSpPr/>
          <p:nvPr/>
        </p:nvSpPr>
        <p:spPr>
          <a:xfrm rot="5400000">
            <a:off x="4908345" y="-1528473"/>
            <a:ext cx="89309"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4" name="Picture 3">
            <a:extLst>
              <a:ext uri="{FF2B5EF4-FFF2-40B4-BE49-F238E27FC236}">
                <a16:creationId xmlns:a16="http://schemas.microsoft.com/office/drawing/2014/main" id="{5CEA119B-C098-498F-DC09-F048EFEB3D9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83979" y="-1"/>
            <a:ext cx="4928297" cy="3379872"/>
          </a:xfrm>
          <a:prstGeom prst="rect">
            <a:avLst/>
          </a:prstGeom>
        </p:spPr>
      </p:pic>
      <p:pic>
        <p:nvPicPr>
          <p:cNvPr id="5" name="Picture 4">
            <a:extLst>
              <a:ext uri="{FF2B5EF4-FFF2-40B4-BE49-F238E27FC236}">
                <a16:creationId xmlns:a16="http://schemas.microsoft.com/office/drawing/2014/main" id="{FD9DEC2D-A80F-46ED-641B-F4C1A995CF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77731" y="3469182"/>
            <a:ext cx="4942777" cy="3388818"/>
          </a:xfrm>
          <a:prstGeom prst="rect">
            <a:avLst/>
          </a:prstGeom>
        </p:spPr>
      </p:pic>
      <p:sp>
        <p:nvSpPr>
          <p:cNvPr id="13" name="TextBox 12">
            <a:extLst>
              <a:ext uri="{FF2B5EF4-FFF2-40B4-BE49-F238E27FC236}">
                <a16:creationId xmlns:a16="http://schemas.microsoft.com/office/drawing/2014/main" id="{9335D1A1-04C1-AA1D-9629-5659A16D3237}"/>
              </a:ext>
            </a:extLst>
          </p:cNvPr>
          <p:cNvSpPr txBox="1"/>
          <p:nvPr/>
        </p:nvSpPr>
        <p:spPr>
          <a:xfrm>
            <a:off x="3480318" y="3449090"/>
            <a:ext cx="3468278" cy="1015663"/>
          </a:xfrm>
          <a:prstGeom prst="rect">
            <a:avLst/>
          </a:prstGeom>
          <a:solidFill>
            <a:srgbClr val="BFC9CF"/>
          </a:solidFill>
        </p:spPr>
        <p:txBody>
          <a:bodyPr wrap="square">
            <a:spAutoFit/>
          </a:bodyPr>
          <a:lstStyle/>
          <a:p>
            <a:pPr algn="ctr"/>
            <a:r>
              <a:rPr lang="en-GB" sz="1200">
                <a:solidFill>
                  <a:schemeClr val="bg1"/>
                </a:solidFill>
              </a:rPr>
              <a:t>Externally the house enjoys a generous shared rear garden and its own beautifully presented private garden with a patio area, lawn, and spacious garden room complete with power, ideal for a tranquil escape or for entertaining. </a:t>
            </a:r>
            <a:endParaRPr dirty="0" lang="en-GB" sz="1200">
              <a:solidFill>
                <a:schemeClr val="bg1"/>
              </a:solidFill>
            </a:endParaRPr>
          </a:p>
        </p:txBody>
      </p:sp>
      <p:pic>
        <p:nvPicPr>
          <p:cNvPr id="19" name="Picture 18">
            <a:extLst>
              <a:ext uri="{FF2B5EF4-FFF2-40B4-BE49-F238E27FC236}">
                <a16:creationId xmlns:a16="http://schemas.microsoft.com/office/drawing/2014/main" id="{B5461D6C-0CC3-1689-8C47-90EEF3B88E3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 y="0"/>
            <a:ext cx="4908275" cy="3379872"/>
          </a:xfrm>
          <a:prstGeom prst="rect">
            <a:avLst/>
          </a:prstGeom>
        </p:spPr>
      </p:pic>
    </p:spTree>
    <p:extLst>
      <p:ext uri="{BB962C8B-B14F-4D97-AF65-F5344CB8AC3E}">
        <p14:creationId xmlns:p14="http://schemas.microsoft.com/office/powerpoint/2010/main" val="1688301188"/>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72ACF1-1C73-F0BA-5F84-482F8ED8CA13}"/>
              </a:ext>
            </a:extLst>
          </p:cNvPr>
          <p:cNvSpPr/>
          <p:nvPr/>
        </p:nvSpPr>
        <p:spPr>
          <a:xfrm>
            <a:off x="5151640" y="78723"/>
            <a:ext cx="4650378" cy="6641070"/>
          </a:xfrm>
          <a:prstGeom prst="rect">
            <a:avLst/>
          </a:prstGeom>
          <a:solidFill>
            <a:srgbClr val="BFC9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dirty="0" lang="en-GB" sz="900"/>
          </a:p>
        </p:txBody>
      </p:sp>
      <p:sp>
        <p:nvSpPr>
          <p:cNvPr id="3" name="Rectangle 2">
            <a:extLst>
              <a:ext uri="{FF2B5EF4-FFF2-40B4-BE49-F238E27FC236}">
                <a16:creationId xmlns:a16="http://schemas.microsoft.com/office/drawing/2014/main" id="{90B6B6AC-24D3-505F-0180-19A7F847C56F}"/>
              </a:ext>
            </a:extLst>
          </p:cNvPr>
          <p:cNvSpPr/>
          <p:nvPr/>
        </p:nvSpPr>
        <p:spPr>
          <a:xfrm rot="5400000">
            <a:off x="2432666" y="933989"/>
            <a:ext cx="102528" cy="496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GB"/>
          </a:p>
        </p:txBody>
      </p:sp>
      <p:pic>
        <p:nvPicPr>
          <p:cNvPr id="7" name="Picture 6">
            <a:extLst>
              <a:ext uri="{FF2B5EF4-FFF2-40B4-BE49-F238E27FC236}">
                <a16:creationId xmlns:a16="http://schemas.microsoft.com/office/drawing/2014/main" id="{34DAD88C-01A7-5545-98EB-006107D6FC42}"/>
              </a:ext>
            </a:extLst>
          </p:cNvPr>
          <p:cNvPicPr>
            <a:picLocks noChangeAspect="1"/>
          </p:cNvPicPr>
          <p:nvPr/>
        </p:nvPicPr>
        <p:blipFill>
          <a:blip r:embed="rId2">
            <a:extLst>
              <a:ext uri="{28A0092B-C50C-407E-A947-70E740481C1C}">
                <a14:useLocalDpi xmlns:a14="http://schemas.microsoft.com/office/drawing/2010/main" val="0"/>
              </a:ext>
            </a:extLst>
          </a:blip>
          <a:srcRect l="27" r="27"/>
          <a:stretch/>
        </p:blipFill>
        <p:spPr>
          <a:xfrm>
            <a:off x="550506" y="3621460"/>
            <a:ext cx="3680675" cy="3236540"/>
          </a:xfrm>
          <a:prstGeom prst="rect">
            <a:avLst/>
          </a:prstGeom>
        </p:spPr>
      </p:pic>
      <p:pic>
        <p:nvPicPr>
          <p:cNvPr id="2" name="Picture 1">
            <a:extLst>
              <a:ext uri="{FF2B5EF4-FFF2-40B4-BE49-F238E27FC236}">
                <a16:creationId xmlns:a16="http://schemas.microsoft.com/office/drawing/2014/main" id="{DBC262AC-54F8-84C0-D583-6CF4498F573D}"/>
              </a:ext>
            </a:extLst>
          </p:cNvPr>
          <p:cNvPicPr>
            <a:picLocks noChangeAspect="1"/>
          </p:cNvPicPr>
          <p:nvPr/>
        </p:nvPicPr>
        <p:blipFill>
          <a:blip r:embed="rId3">
            <a:extLst>
              <a:ext uri="{28A0092B-C50C-407E-A947-70E740481C1C}">
                <a14:useLocalDpi xmlns:a14="http://schemas.microsoft.com/office/drawing/2010/main" val="0"/>
              </a:ext>
            </a:extLst>
          </a:blip>
          <a:srcRect b="76" t="76"/>
          <a:stretch/>
        </p:blipFill>
        <p:spPr>
          <a:xfrm>
            <a:off x="66916" y="58764"/>
            <a:ext cx="4952999" cy="3093380"/>
          </a:xfrm>
          <a:prstGeom prst="rect">
            <a:avLst/>
          </a:prstGeom>
        </p:spPr>
      </p:pic>
      <p:pic>
        <p:nvPicPr>
          <p:cNvPr descr="Receiver outline" id="6" name="Graphic 5">
            <a:extLst>
              <a:ext uri="{FF2B5EF4-FFF2-40B4-BE49-F238E27FC236}">
                <a16:creationId xmlns:a16="http://schemas.microsoft.com/office/drawing/2014/main" id="{DD317E6D-90BE-C325-1C09-5012E2A0C4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4755" y="3507633"/>
            <a:ext cx="342923" cy="342923"/>
          </a:xfrm>
          <a:prstGeom prst="rect">
            <a:avLst/>
          </a:prstGeom>
        </p:spPr>
      </p:pic>
      <p:pic>
        <p:nvPicPr>
          <p:cNvPr descr="Envelope outline" id="11" name="Graphic 10">
            <a:hlinkClick r:id="rId6"/>
            <a:extLst>
              <a:ext uri="{FF2B5EF4-FFF2-40B4-BE49-F238E27FC236}">
                <a16:creationId xmlns:a16="http://schemas.microsoft.com/office/drawing/2014/main" id="{78E896E3-4D71-6AE2-3F79-26DE262067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40565" y="3850556"/>
            <a:ext cx="342923" cy="342923"/>
          </a:xfrm>
          <a:prstGeom prst="rect">
            <a:avLst/>
          </a:prstGeom>
        </p:spPr>
      </p:pic>
      <p:pic>
        <p:nvPicPr>
          <p:cNvPr descr="Internet outline" id="17" name="Graphic 16">
            <a:hlinkClick r:id="rId9"/>
            <a:extLst>
              <a:ext uri="{FF2B5EF4-FFF2-40B4-BE49-F238E27FC236}">
                <a16:creationId xmlns:a16="http://schemas.microsoft.com/office/drawing/2014/main" id="{CB10F295-EB78-E311-C4F4-858D578479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40564" y="4197848"/>
            <a:ext cx="342923" cy="342923"/>
          </a:xfrm>
          <a:prstGeom prst="rect">
            <a:avLst/>
          </a:prstGeom>
        </p:spPr>
      </p:pic>
      <p:sp>
        <p:nvSpPr>
          <p:cNvPr id="18" name="TextBox 17">
            <a:extLst>
              <a:ext uri="{FF2B5EF4-FFF2-40B4-BE49-F238E27FC236}">
                <a16:creationId xmlns:a16="http://schemas.microsoft.com/office/drawing/2014/main" id="{78630C3D-AC66-6ECE-A9C1-CEF88E5774A9}"/>
              </a:ext>
            </a:extLst>
          </p:cNvPr>
          <p:cNvSpPr txBox="1"/>
          <p:nvPr/>
        </p:nvSpPr>
        <p:spPr>
          <a:xfrm>
            <a:off x="5151640" y="3163146"/>
            <a:ext cx="2419350" cy="369332"/>
          </a:xfrm>
          <a:prstGeom prst="rect">
            <a:avLst/>
          </a:prstGeom>
          <a:noFill/>
        </p:spPr>
        <p:txBody>
          <a:bodyPr rtlCol="0" wrap="square">
            <a:spAutoFit/>
          </a:bodyPr>
          <a:lstStyle/>
          <a:p>
            <a:r>
              <a:rPr dirty="0" lang="en-GB">
                <a:solidFill>
                  <a:schemeClr val="bg1"/>
                </a:solidFill>
                <a:latin charset="0" panose="020B0502040204020203" pitchFamily="34" typeface="Bahnschrift SemiBold SemiConden"/>
              </a:rPr>
              <a:t>Get in touch</a:t>
            </a:r>
          </a:p>
        </p:txBody>
      </p:sp>
      <p:sp>
        <p:nvSpPr>
          <p:cNvPr id="19" name="TextBox 18">
            <a:extLst>
              <a:ext uri="{FF2B5EF4-FFF2-40B4-BE49-F238E27FC236}">
                <a16:creationId xmlns:a16="http://schemas.microsoft.com/office/drawing/2014/main" id="{97B8CC88-F7F0-38A0-79C9-140AFA5D2F6F}"/>
              </a:ext>
            </a:extLst>
          </p:cNvPr>
          <p:cNvSpPr txBox="1"/>
          <p:nvPr/>
        </p:nvSpPr>
        <p:spPr>
          <a:xfrm>
            <a:off x="5587678" y="3506087"/>
            <a:ext cx="1933575" cy="338554"/>
          </a:xfrm>
          <a:prstGeom prst="rect">
            <a:avLst/>
          </a:prstGeom>
          <a:noFill/>
        </p:spPr>
        <p:txBody>
          <a:bodyPr rtlCol="0" wrap="square">
            <a:spAutoFit/>
          </a:bodyPr>
          <a:lstStyle/>
          <a:p>
            <a:r>
              <a:rPr dirty="0" lang="en-GB" sz="1600">
                <a:solidFill>
                  <a:schemeClr val="bg1"/>
                </a:solidFill>
              </a:rPr>
              <a:t>0131 644 6060</a:t>
            </a:r>
          </a:p>
        </p:txBody>
      </p:sp>
      <p:sp>
        <p:nvSpPr>
          <p:cNvPr id="20" name="TextBox 19">
            <a:hlinkClick r:id="rId6"/>
            <a:extLst>
              <a:ext uri="{FF2B5EF4-FFF2-40B4-BE49-F238E27FC236}">
                <a16:creationId xmlns:a16="http://schemas.microsoft.com/office/drawing/2014/main" id="{86AB5930-9172-745C-750E-903FBA1A60DC}"/>
              </a:ext>
            </a:extLst>
          </p:cNvPr>
          <p:cNvSpPr txBox="1"/>
          <p:nvPr/>
        </p:nvSpPr>
        <p:spPr>
          <a:xfrm>
            <a:off x="5587678" y="3851124"/>
            <a:ext cx="2676502" cy="338554"/>
          </a:xfrm>
          <a:prstGeom prst="rect">
            <a:avLst/>
          </a:prstGeom>
          <a:noFill/>
        </p:spPr>
        <p:txBody>
          <a:bodyPr rtlCol="0" wrap="square">
            <a:spAutoFit/>
          </a:bodyPr>
          <a:lstStyle/>
          <a:p>
            <a:r>
              <a:rPr dirty="0" lang="en-GB" sz="1600">
                <a:solidFill>
                  <a:schemeClr val="bg1"/>
                </a:solidFill>
              </a:rPr>
              <a:t>sales@monarch-legal.co.uk</a:t>
            </a:r>
          </a:p>
        </p:txBody>
      </p:sp>
      <p:sp>
        <p:nvSpPr>
          <p:cNvPr id="21" name="TextBox 20">
            <a:hlinkClick r:id="rId9"/>
            <a:extLst>
              <a:ext uri="{FF2B5EF4-FFF2-40B4-BE49-F238E27FC236}">
                <a16:creationId xmlns:a16="http://schemas.microsoft.com/office/drawing/2014/main" id="{DF5D6EE4-D7DD-9B70-74D1-08F8B961100C}"/>
              </a:ext>
            </a:extLst>
          </p:cNvPr>
          <p:cNvSpPr txBox="1"/>
          <p:nvPr/>
        </p:nvSpPr>
        <p:spPr>
          <a:xfrm>
            <a:off x="5587678" y="4197848"/>
            <a:ext cx="2676502" cy="338554"/>
          </a:xfrm>
          <a:prstGeom prst="rect">
            <a:avLst/>
          </a:prstGeom>
          <a:noFill/>
        </p:spPr>
        <p:txBody>
          <a:bodyPr rtlCol="0" wrap="square">
            <a:spAutoFit/>
          </a:bodyPr>
          <a:lstStyle/>
          <a:p>
            <a:r>
              <a:rPr dirty="0" lang="en-GB" sz="1600">
                <a:solidFill>
                  <a:schemeClr val="bg1"/>
                </a:solidFill>
              </a:rPr>
              <a:t>monarch-legal.co.uk</a:t>
            </a:r>
          </a:p>
        </p:txBody>
      </p:sp>
      <p:sp>
        <p:nvSpPr>
          <p:cNvPr id="26" name="TextBox 25">
            <a:extLst>
              <a:ext uri="{FF2B5EF4-FFF2-40B4-BE49-F238E27FC236}">
                <a16:creationId xmlns:a16="http://schemas.microsoft.com/office/drawing/2014/main" id="{7C18C907-2507-9B01-8D80-45A06B1E3ED9}"/>
              </a:ext>
            </a:extLst>
          </p:cNvPr>
          <p:cNvSpPr txBox="1"/>
          <p:nvPr/>
        </p:nvSpPr>
        <p:spPr>
          <a:xfrm>
            <a:off x="8283529" y="3198297"/>
            <a:ext cx="2419350" cy="369332"/>
          </a:xfrm>
          <a:prstGeom prst="rect">
            <a:avLst/>
          </a:prstGeom>
          <a:noFill/>
        </p:spPr>
        <p:txBody>
          <a:bodyPr rtlCol="0" wrap="square">
            <a:spAutoFit/>
          </a:bodyPr>
          <a:lstStyle/>
          <a:p>
            <a:r>
              <a:rPr dirty="0" lang="en-GB">
                <a:solidFill>
                  <a:schemeClr val="bg1"/>
                </a:solidFill>
                <a:latin charset="0" panose="020B0502040204020203" pitchFamily="34" typeface="Bahnschrift SemiBold SemiConden"/>
              </a:rPr>
              <a:t>Video Tour</a:t>
            </a:r>
          </a:p>
        </p:txBody>
      </p:sp>
      <p:sp>
        <p:nvSpPr>
          <p:cNvPr id="27" name="TextBox 26">
            <a:extLst>
              <a:ext uri="{FF2B5EF4-FFF2-40B4-BE49-F238E27FC236}">
                <a16:creationId xmlns:a16="http://schemas.microsoft.com/office/drawing/2014/main" id="{5A9836A2-6212-8426-5246-D87EFA03767A}"/>
              </a:ext>
            </a:extLst>
          </p:cNvPr>
          <p:cNvSpPr txBox="1"/>
          <p:nvPr/>
        </p:nvSpPr>
        <p:spPr>
          <a:xfrm>
            <a:off x="5160191" y="4578925"/>
            <a:ext cx="4498006" cy="2246769"/>
          </a:xfrm>
          <a:prstGeom prst="rect">
            <a:avLst/>
          </a:prstGeom>
          <a:noFill/>
        </p:spPr>
        <p:txBody>
          <a:bodyPr rtlCol="0" wrap="square">
            <a:spAutoFit/>
          </a:bodyPr>
          <a:lstStyle/>
          <a:p>
            <a:pPr algn="l"/>
            <a:r>
              <a:rPr b="1" dirty="0" i="0" lang="en-GB" sz="1000">
                <a:solidFill>
                  <a:schemeClr val="bg1"/>
                </a:solidFill>
                <a:effectLst/>
                <a:latin typeface="BlinkMacSystemFont"/>
              </a:rPr>
              <a:t>Misrepresentations</a:t>
            </a:r>
          </a:p>
          <a:p>
            <a:pPr algn="just"/>
            <a:r>
              <a:rPr b="0" dirty="0" i="0" lang="en-GB" sz="1000">
                <a:solidFill>
                  <a:schemeClr val="bg1"/>
                </a:solidFill>
                <a:effectLst/>
                <a:latin typeface="BlinkMacSystemFont"/>
              </a:rPr>
              <a:t>The property is sold with all faults and defects, whether of condition or otherwise and neither the seller nor the selling agent, are responsible for such faults and defects, nor for any statement contained in the particulars of the property prepared by the said agent. The Purchaser(s) shall be deemed to acknowledge that he has not entered into contract in reliance on the said statements, that he has satisfied himself as to the content of each of the said statements by inspection or otherwise and that no warranty or representation has been made by the seller or the said agents in relation to or in connection with the property. Any error, omission or mis-statement in any of the said statements shall not entitle the purchaser(s) to rescind or to be discharged from this contract, nor entitle either party to compensation or damages nor in any circumstances to give either party any cause for action.</a:t>
            </a:r>
          </a:p>
          <a:p>
            <a:endParaRPr dirty="0" lang="en-GB" sz="1000"/>
          </a:p>
        </p:txBody>
      </p:sp>
      <p:sp>
        <p:nvSpPr>
          <p:cNvPr id="15" name="TextBox 14">
            <a:extLst>
              <a:ext uri="{FF2B5EF4-FFF2-40B4-BE49-F238E27FC236}">
                <a16:creationId xmlns:a16="http://schemas.microsoft.com/office/drawing/2014/main" id="{224B5031-57C0-4973-2309-0339556C6491}"/>
              </a:ext>
            </a:extLst>
          </p:cNvPr>
          <p:cNvSpPr txBox="1"/>
          <p:nvPr/>
        </p:nvSpPr>
        <p:spPr>
          <a:xfrm>
            <a:off x="40870" y="3188373"/>
            <a:ext cx="4967860" cy="561621"/>
          </a:xfrm>
          <a:prstGeom prst="rect">
            <a:avLst/>
          </a:prstGeom>
          <a:noFill/>
        </p:spPr>
        <p:txBody>
          <a:bodyPr wrap="square">
            <a:spAutoFit/>
          </a:bodyPr>
          <a:lstStyle/>
          <a:p>
            <a:pPr algn="ctr"/>
            <a:r>
              <a:rPr b="1" dirty="0" lang="en-GB" sz="1000"/>
              <a:t>Gas central heating and double glazing are fitted throughout to ensure a warm and comfortable home all year round. The property is near </a:t>
            </a:r>
            <a:r>
              <a:rPr b="1" dirty="0" err="1" lang="en-GB" sz="1000"/>
              <a:t>Saughton</a:t>
            </a:r>
            <a:r>
              <a:rPr b="1" dirty="0" lang="en-GB" sz="1000"/>
              <a:t> Tram Link, </a:t>
            </a:r>
            <a:r>
              <a:rPr b="1" dirty="0" err="1" lang="en-GB" sz="1000"/>
              <a:t>Saughton</a:t>
            </a:r>
            <a:r>
              <a:rPr b="1" dirty="0" lang="en-GB" sz="1000"/>
              <a:t> Public Park, and Carrick Knowe Golf Club</a:t>
            </a:r>
          </a:p>
        </p:txBody>
      </p:sp>
      <p:sp>
        <p:nvSpPr>
          <p:cNvPr id="16" name="TextBox 15">
            <a:extLst>
              <a:ext uri="{FF2B5EF4-FFF2-40B4-BE49-F238E27FC236}">
                <a16:creationId xmlns:a16="http://schemas.microsoft.com/office/drawing/2014/main" id="{F66F0202-8DAC-3856-2FAE-2535DCED36C9}"/>
              </a:ext>
            </a:extLst>
          </p:cNvPr>
          <p:cNvSpPr txBox="1"/>
          <p:nvPr/>
        </p:nvSpPr>
        <p:spPr>
          <a:xfrm>
            <a:off x="5365789" y="108863"/>
            <a:ext cx="4086809" cy="3139321"/>
          </a:xfrm>
          <a:prstGeom prst="rect">
            <a:avLst/>
          </a:prstGeom>
          <a:noFill/>
        </p:spPr>
        <p:txBody>
          <a:bodyPr rtlCol="0" wrap="square">
            <a:spAutoFit/>
          </a:bodyPr>
          <a:lstStyle/>
          <a:p>
            <a:r>
              <a:rPr dirty="0" lang="en-GB" sz="1100">
                <a:solidFill>
                  <a:schemeClr val="bg1"/>
                </a:solidFill>
              </a:rPr>
              <a:t>Ideally situated between </a:t>
            </a:r>
            <a:r>
              <a:rPr b="1" dirty="0" err="1" lang="en-GB" sz="1100">
                <a:solidFill>
                  <a:schemeClr val="bg1"/>
                </a:solidFill>
              </a:rPr>
              <a:t>Saughton</a:t>
            </a:r>
            <a:r>
              <a:rPr dirty="0" lang="en-GB" sz="1100">
                <a:solidFill>
                  <a:schemeClr val="bg1"/>
                </a:solidFill>
              </a:rPr>
              <a:t> and </a:t>
            </a:r>
            <a:r>
              <a:rPr dirty="0" err="1" lang="en-GB" sz="1100">
                <a:solidFill>
                  <a:schemeClr val="bg1"/>
                </a:solidFill>
              </a:rPr>
              <a:t>Gorgie</a:t>
            </a:r>
            <a:r>
              <a:rPr dirty="0" lang="en-GB" sz="1100">
                <a:solidFill>
                  <a:schemeClr val="bg1"/>
                </a:solidFill>
              </a:rPr>
              <a:t>, Stenhouse Grove is a popular residential location. The property enjoys proximity to Corstorphine Hill and the picturesque </a:t>
            </a:r>
            <a:r>
              <a:rPr dirty="0" err="1" lang="en-GB" sz="1100">
                <a:solidFill>
                  <a:schemeClr val="bg1"/>
                </a:solidFill>
              </a:rPr>
              <a:t>Saughton</a:t>
            </a:r>
            <a:r>
              <a:rPr dirty="0" lang="en-GB" sz="1100">
                <a:solidFill>
                  <a:schemeClr val="bg1"/>
                </a:solidFill>
              </a:rPr>
              <a:t> Public Park with playing fields, a play area, and a skateboard park, spanning 34 acres it also features a lovely rose garden. Murrayfield Stadium, Edinburgh Zoo, and a variety of golf courses including Carrick Knowe and </a:t>
            </a:r>
            <a:r>
              <a:rPr dirty="0" err="1" lang="en-GB" sz="1100">
                <a:solidFill>
                  <a:schemeClr val="bg1"/>
                </a:solidFill>
              </a:rPr>
              <a:t>Kingsknowe</a:t>
            </a:r>
            <a:r>
              <a:rPr dirty="0" lang="en-GB" sz="1100">
                <a:solidFill>
                  <a:schemeClr val="bg1"/>
                </a:solidFill>
              </a:rPr>
              <a:t> are all within easy reach. A state-of-the-art gym can be found on nearby Westfield Road. Bustling restaurants, cafés, and bars can be found at </a:t>
            </a:r>
            <a:r>
              <a:rPr dirty="0" err="1" lang="en-GB" sz="1100">
                <a:solidFill>
                  <a:schemeClr val="bg1"/>
                </a:solidFill>
              </a:rPr>
              <a:t>Gorgie</a:t>
            </a:r>
            <a:r>
              <a:rPr dirty="0" lang="en-GB" sz="1100">
                <a:solidFill>
                  <a:schemeClr val="bg1"/>
                </a:solidFill>
              </a:rPr>
              <a:t> and </a:t>
            </a:r>
            <a:r>
              <a:rPr dirty="0" err="1" lang="en-GB" sz="1100">
                <a:solidFill>
                  <a:schemeClr val="bg1"/>
                </a:solidFill>
              </a:rPr>
              <a:t>Dalry</a:t>
            </a:r>
            <a:r>
              <a:rPr dirty="0" lang="en-GB" sz="1100">
                <a:solidFill>
                  <a:schemeClr val="bg1"/>
                </a:solidFill>
              </a:rPr>
              <a:t> including Mia’s Italian Kitchen and </a:t>
            </a:r>
            <a:r>
              <a:rPr dirty="0" err="1" lang="en-GB" sz="1100">
                <a:solidFill>
                  <a:schemeClr val="bg1"/>
                </a:solidFill>
              </a:rPr>
              <a:t>Locanda</a:t>
            </a:r>
            <a:r>
              <a:rPr dirty="0" lang="en-GB" sz="1100">
                <a:solidFill>
                  <a:schemeClr val="bg1"/>
                </a:solidFill>
              </a:rPr>
              <a:t> de </a:t>
            </a:r>
            <a:r>
              <a:rPr dirty="0" err="1" lang="en-GB" sz="1100">
                <a:solidFill>
                  <a:schemeClr val="bg1"/>
                </a:solidFill>
              </a:rPr>
              <a:t>Gusti</a:t>
            </a:r>
            <a:r>
              <a:rPr dirty="0" lang="en-GB" sz="1100">
                <a:solidFill>
                  <a:schemeClr val="bg1"/>
                </a:solidFill>
              </a:rPr>
              <a:t>. Local shopping amenities are in abundance including a Tesco Express, Sainsbury’s supermarket, and an Aldi, and the nearby </a:t>
            </a:r>
            <a:r>
              <a:rPr dirty="0" err="1" lang="en-GB" sz="1100">
                <a:solidFill>
                  <a:schemeClr val="bg1"/>
                </a:solidFill>
              </a:rPr>
              <a:t>Gyle</a:t>
            </a:r>
            <a:r>
              <a:rPr dirty="0" lang="en-GB" sz="1100">
                <a:solidFill>
                  <a:schemeClr val="bg1"/>
                </a:solidFill>
              </a:rPr>
              <a:t> Shopping Centre houses a Morrisons and Marks and Spencer. There is well-regarded local primary and secondary schooling. The area benefits from excellent transport links including the nearby </a:t>
            </a:r>
            <a:r>
              <a:rPr dirty="0" err="1" lang="en-GB" sz="1100">
                <a:solidFill>
                  <a:schemeClr val="bg1"/>
                </a:solidFill>
              </a:rPr>
              <a:t>Saughton</a:t>
            </a:r>
            <a:r>
              <a:rPr dirty="0" lang="en-GB" sz="1100">
                <a:solidFill>
                  <a:schemeClr val="bg1"/>
                </a:solidFill>
              </a:rPr>
              <a:t> Tram Link offering quick access to St Andrew Square and Edinburgh International Airport. The West Approach Road takes you swiftly into the city centre and there is a reliable bus service.</a:t>
            </a:r>
          </a:p>
        </p:txBody>
      </p:sp>
      <p:pic>
        <p:nvPicPr>
          <p:cNvPr descr="Qr code&#10;&#10;Description automatically generated" id="23" name="Picture 22">
            <a:extLst>
              <a:ext uri="{FF2B5EF4-FFF2-40B4-BE49-F238E27FC236}">
                <a16:creationId xmlns:a16="http://schemas.microsoft.com/office/drawing/2014/main" id="{783E3B07-74E5-B012-A7F1-705544CA9F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41712" y="3613323"/>
            <a:ext cx="742927" cy="742927"/>
          </a:xfrm>
          <a:prstGeom prst="rect">
            <a:avLst/>
          </a:prstGeom>
        </p:spPr>
      </p:pic>
    </p:spTree>
    <p:extLst>
      <p:ext uri="{BB962C8B-B14F-4D97-AF65-F5344CB8AC3E}">
        <p14:creationId xmlns:p14="http://schemas.microsoft.com/office/powerpoint/2010/main" val="36098920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996</TotalTime>
  <Words>650</Words>
  <Application>Microsoft Office PowerPoint</Application>
  <PresentationFormat>A4 Paper (210x297 mm)</PresentationFormat>
  <Paragraphs>15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Bahnschrift SemiBold SemiConden</vt:lpstr>
      <vt:lpstr>BlinkMacSystemFont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Shields</dc:creator>
  <cp:lastModifiedBy>Marianne Frew</cp:lastModifiedBy>
  <cp:revision>5</cp:revision>
  <cp:lastPrinted>2023-04-14T12:02:16Z</cp:lastPrinted>
  <dcterms:created xsi:type="dcterms:W3CDTF">2023-02-06T18:18:13Z</dcterms:created>
  <dcterms:modified xsi:type="dcterms:W3CDTF">2023-04-14T12:06:03Z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1346599</vt:lpwstr>
  </property>
  <property fmtid="{D5CDD505-2E9C-101B-9397-08002B2CF9AE}" name="NXPowerLiteSettings" pid="3">
    <vt:lpwstr>F7000400038000</vt:lpwstr>
  </property>
  <property fmtid="{D5CDD505-2E9C-101B-9397-08002B2CF9AE}" name="NXPowerLiteVersion" pid="4">
    <vt:lpwstr>S9.2.0</vt:lpwstr>
  </property>
</Properties>
</file>